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0"/>
  </p:notesMasterIdLst>
  <p:sldIdLst>
    <p:sldId id="256" r:id="rId2"/>
    <p:sldId id="332" r:id="rId3"/>
    <p:sldId id="292" r:id="rId4"/>
    <p:sldId id="333" r:id="rId5"/>
    <p:sldId id="311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31" r:id="rId14"/>
    <p:sldId id="321" r:id="rId15"/>
    <p:sldId id="322" r:id="rId16"/>
    <p:sldId id="323" r:id="rId17"/>
    <p:sldId id="293" r:id="rId18"/>
    <p:sldId id="299" r:id="rId19"/>
    <p:sldId id="326" r:id="rId20"/>
    <p:sldId id="327" r:id="rId21"/>
    <p:sldId id="335" r:id="rId22"/>
    <p:sldId id="329" r:id="rId23"/>
    <p:sldId id="334" r:id="rId24"/>
    <p:sldId id="330" r:id="rId25"/>
    <p:sldId id="312" r:id="rId26"/>
    <p:sldId id="324" r:id="rId27"/>
    <p:sldId id="325" r:id="rId28"/>
    <p:sldId id="31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 autoAdjust="0"/>
    <p:restoredTop sz="86520" autoAdjust="0"/>
  </p:normalViewPr>
  <p:slideViewPr>
    <p:cSldViewPr snapToGrid="0">
      <p:cViewPr varScale="1">
        <p:scale>
          <a:sx n="94" d="100"/>
          <a:sy n="94" d="100"/>
        </p:scale>
        <p:origin x="10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9402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deation-startup-entrepreneur-3267505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about/cc0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cc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cc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4.0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cc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organization-chart-198913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about/cc0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cc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principlesofmanagement/chapter/common-organizational-structur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n-people-achievement-african-323066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about/cc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Cover Image: "Untitled." Authored by: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StartupStockPhotos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Provided by: 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Located at: </a:t>
            </a:r>
            <a:r>
              <a:rPr lang="en-US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https://pixabay.com/en/ideation-startup-entrepreneur-3267505/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Content Type: CC Licensed Content, Shared Previously. License: </a:t>
            </a:r>
            <a:r>
              <a:rPr lang="en-US" sz="1200" b="0" i="0" u="sng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All text in these slides is taken from https://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courses.lumenlearning.com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0" i="0" u="none" strike="noStrike" kern="1200" cap="none" dirty="0" err="1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wmopen-organizationalbehavior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/ where it is published under one or more open licenses.</a:t>
            </a:r>
            <a:endParaRPr lang="en-US" b="0" dirty="0">
              <a:solidFill>
                <a:schemeClr val="tx1"/>
              </a:solidFill>
              <a:effectLst/>
            </a:endParaRPr>
          </a:p>
          <a:p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All images in these slides are attributed in the notes of the slide on which they appear and licensed as indicated.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A-2</a:t>
            </a:r>
          </a:p>
          <a:p>
            <a:r>
              <a:rPr lang="en-US" dirty="0"/>
              <a:t>B-4</a:t>
            </a:r>
          </a:p>
          <a:p>
            <a:r>
              <a:rPr lang="en-US" dirty="0"/>
              <a:t>C-1</a:t>
            </a:r>
          </a:p>
          <a:p>
            <a:r>
              <a:rPr lang="en-US" dirty="0"/>
              <a:t>D-3</a:t>
            </a:r>
          </a:p>
          <a:p>
            <a:r>
              <a:rPr lang="en-US" dirty="0"/>
              <a:t>E-6</a:t>
            </a:r>
          </a:p>
          <a:p>
            <a:r>
              <a:rPr lang="en-US" dirty="0"/>
              <a:t>F-5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connect.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/>
              <a:t>Public Domain</a:t>
            </a:r>
            <a:r>
              <a:rPr lang="en-US" baseline="0" dirty="0"/>
              <a:t> Pictures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/illustrations/whiteboard-blank-notice-message-4083244/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 Terms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40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22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81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806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815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Image: Organic Organizations. </a:t>
            </a:r>
            <a:r>
              <a:rPr lang="en-US" b="1" dirty="0"/>
              <a:t>Provided by</a:t>
            </a:r>
            <a:r>
              <a:rPr lang="en-US" dirty="0"/>
              <a:t>: Lumen Learning.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3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Image: Mechanistic Organizations. </a:t>
            </a:r>
            <a:r>
              <a:rPr lang="en-US" b="1" dirty="0"/>
              <a:t>Provided by</a:t>
            </a:r>
            <a:r>
              <a:rPr lang="en-US" dirty="0"/>
              <a:t>: Lumen Learning.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3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Checkmate</a:t>
            </a:r>
            <a:r>
              <a:rPr lang="en-US" baseline="0" dirty="0"/>
              <a:t> Chess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aseline="0" dirty="0" err="1"/>
              <a:t>stevepb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/photos/checkmate-chess-resignation-1511866/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 Terms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License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Untitled.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/>
              <a:t>3dman_eu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/illustrations/giant-small-large-crush-fear-1013693/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 Terms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License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Cyber network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aseline="0" dirty="0" err="1"/>
              <a:t>TheDigitalArtist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/illustrations/cyber-network-technology-futuristic-3400789/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 Terms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License</a:t>
            </a:r>
          </a:p>
          <a:p>
            <a:endParaRPr lang="en-US" dirty="0"/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Image: Dimensions of Environmental Uncertainty.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Lumen Learning.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14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Mercedes</a:t>
            </a:r>
            <a:r>
              <a:rPr lang="en-US" baseline="0" dirty="0"/>
              <a:t> Stretch Limo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aseline="0" dirty="0" err="1"/>
              <a:t>anaterate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/photos/mercedes-stretch-limousine-2472988/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 Terms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License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077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students to share their structures, but as a second option, create an organizational structure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40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Organization Chart.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Gerd Altmann.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0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https://pixabay.com/illustrations/organization-chart-1989132/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 Terms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Untitled Image.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/>
              <a:t>Startup Stock Photo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/>
              <a:t>Pexels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dirty="0"/>
              <a:t>https://</a:t>
            </a:r>
            <a:r>
              <a:rPr lang="en-US" dirty="0" err="1"/>
              <a:t>www.pexels.com</a:t>
            </a:r>
            <a:r>
              <a:rPr lang="en-US" dirty="0"/>
              <a:t>/photo/person-in-blue-shirt-wearing-brown-beanie-writing-on-white-dry-erase-board-7368/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088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387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42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Image: The Simple Structure. </a:t>
            </a:r>
            <a:r>
              <a:rPr lang="en-US" b="1" dirty="0"/>
              <a:t>Provided by</a:t>
            </a:r>
            <a:r>
              <a:rPr lang="en-US" dirty="0"/>
              <a:t>: Lumen Learning.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3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Image: Bureaucratic Structure. </a:t>
            </a:r>
            <a:r>
              <a:rPr lang="en-US" b="1" dirty="0"/>
              <a:t>Provided by</a:t>
            </a:r>
            <a:r>
              <a:rPr lang="en-US" dirty="0"/>
              <a:t>: Lumen Learning.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3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Image: Matrix Structure with Geographic and Product (SBU) Structure. </a:t>
            </a:r>
            <a:r>
              <a:rPr lang="en-US" b="1" dirty="0"/>
              <a:t>Authored by</a:t>
            </a:r>
            <a:r>
              <a:rPr lang="en-US" dirty="0"/>
              <a:t>: David J. Thompson, PhD, and Lumen Learning.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https://courses.lumenlearning.com/wmopen-principlesofmanagement/chapter/common-organizational-structures/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Image: The Team Structure. </a:t>
            </a:r>
            <a:r>
              <a:rPr lang="en-US" b="1" dirty="0"/>
              <a:t>Provided by</a:t>
            </a:r>
            <a:r>
              <a:rPr lang="en-US" dirty="0"/>
              <a:t>: Lumen Learning.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3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Image: Virtual Organization. </a:t>
            </a:r>
            <a:r>
              <a:rPr lang="en-US" b="1" dirty="0"/>
              <a:t>Provided by</a:t>
            </a:r>
            <a:r>
              <a:rPr lang="en-US" dirty="0"/>
              <a:t>: Lumen Learning.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3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9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hands.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Authored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rawpixel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Provided by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Located at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0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https://pixabay.com/en/man-people-achievement-african-3230661/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US" sz="1200" b="1" i="1" u="sng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/>
              </a:rPr>
              <a:t>CC0: No Rights Reserved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1200" b="1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License Terms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64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DB391CD0-B0FF-7C47-AEC7-712743E719D1}"/>
              </a:ext>
            </a:extLst>
          </p:cNvPr>
          <p:cNvSpPr/>
          <p:nvPr/>
        </p:nvSpPr>
        <p:spPr>
          <a:xfrm>
            <a:off x="0" y="552196"/>
            <a:ext cx="12207240" cy="268833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1519519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7FB"/>
              </a:buClr>
              <a:buSzPts val="5500"/>
              <a:buFont typeface="Century Gothic"/>
              <a:buNone/>
              <a:defRPr sz="4125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Course Title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 hasCustomPrompt="1"/>
          </p:nvPr>
        </p:nvSpPr>
        <p:spPr>
          <a:xfrm>
            <a:off x="0" y="2661428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F7FB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dirty="0"/>
              <a:t>Module: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537882"/>
            <a:ext cx="12192000" cy="2689412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537883"/>
            <a:ext cx="10515600" cy="26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  <a:defRPr sz="3750" b="0" i="0" u="none" strike="noStrike" cap="none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3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oogle Shape;20;p4">
            <a:extLst>
              <a:ext uri="{FF2B5EF4-FFF2-40B4-BE49-F238E27FC236}">
                <a16:creationId xmlns:a16="http://schemas.microsoft.com/office/drawing/2014/main" id="{AAE7BF4A-9551-9C45-B7D9-6E6531C8E0A8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582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4">
            <a:extLst>
              <a:ext uri="{FF2B5EF4-FFF2-40B4-BE49-F238E27FC236}">
                <a16:creationId xmlns:a16="http://schemas.microsoft.com/office/drawing/2014/main" id="{866938FD-48A8-C945-8F8D-948D6ACBB765}"/>
              </a:ext>
            </a:extLst>
          </p:cNvPr>
          <p:cNvSpPr/>
          <p:nvPr/>
        </p:nvSpPr>
        <p:spPr>
          <a:xfrm rot="5400000">
            <a:off x="-3137554" y="3137552"/>
            <a:ext cx="6858002" cy="582894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180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EE238881-7684-6E45-838B-2C5185AA693E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635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20;p4">
            <a:extLst>
              <a:ext uri="{FF2B5EF4-FFF2-40B4-BE49-F238E27FC236}">
                <a16:creationId xmlns:a16="http://schemas.microsoft.com/office/drawing/2014/main" id="{52CFC662-DA86-E347-B571-4CAF57F1AA26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742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FB">
            <a:alpha val="8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57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65150" marR="0" lvl="0" indent="-5143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75000"/>
        <a:buFont typeface="+mj-lt"/>
        <a:buAutoNum type="arabicPeriod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DC929-56E2-1842-B96F-EEEFC78FB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Organizational Behavior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66042E-BEC4-904E-9FCA-2079983A4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14: Organizational Structure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0A7F-F226-4792-B4B7-0819ADCC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Organizational Designs: Virtual Company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8CDF-9947-4E1E-A745-72B432DA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54386" cy="4351338"/>
          </a:xfrm>
        </p:spPr>
        <p:txBody>
          <a:bodyPr/>
          <a:lstStyle/>
          <a:p>
            <a:pPr marL="38100" indent="0">
              <a:lnSpc>
                <a:spcPct val="100000"/>
              </a:lnSpc>
              <a:buNone/>
            </a:pPr>
            <a:r>
              <a:rPr lang="en-US" dirty="0"/>
              <a:t>Virtual Company Structure</a:t>
            </a:r>
          </a:p>
          <a:p>
            <a:pPr>
              <a:lnSpc>
                <a:spcPct val="100000"/>
              </a:lnSpc>
            </a:pPr>
            <a:r>
              <a:rPr lang="en-US" dirty="0"/>
              <a:t>Home office with flex-time employees, often working from home</a:t>
            </a:r>
          </a:p>
          <a:p>
            <a:pPr>
              <a:lnSpc>
                <a:spcPct val="100000"/>
              </a:lnSpc>
            </a:pPr>
            <a:r>
              <a:rPr lang="en-US" dirty="0"/>
              <a:t>Most functions of the company are outsourced</a:t>
            </a:r>
          </a:p>
        </p:txBody>
      </p:sp>
      <p:pic>
        <p:nvPicPr>
          <p:cNvPr id="5" name="Picture 4" descr="Virtual company org chart, with a home office that features a small number of employees, and then five outsourced functions.">
            <a:extLst>
              <a:ext uri="{FF2B5EF4-FFF2-40B4-BE49-F238E27FC236}">
                <a16:creationId xmlns:a16="http://schemas.microsoft.com/office/drawing/2014/main" id="{34DBFD60-2C4C-49D0-BA52-68C89BBD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150" y="1121229"/>
            <a:ext cx="3798459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E235-A8D6-462B-803D-E4801C6B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Organizational Designs: Boundaryless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F6C47-98E6-48C9-BEDA-A44F23CEA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Boundaryless Organizations</a:t>
            </a:r>
          </a:p>
          <a:p>
            <a:r>
              <a:rPr lang="en-US" dirty="0"/>
              <a:t>Eliminates vertical and horizontal boundaries between employees and between the company and vendors</a:t>
            </a:r>
          </a:p>
          <a:p>
            <a:r>
              <a:rPr lang="en-US" dirty="0"/>
              <a:t>Flattened organization</a:t>
            </a:r>
          </a:p>
          <a:p>
            <a:r>
              <a:rPr lang="en-US" dirty="0"/>
              <a:t>Cross-functional teams</a:t>
            </a:r>
          </a:p>
          <a:p>
            <a:r>
              <a:rPr lang="en-US" dirty="0"/>
              <a:t>Activities arranged around process</a:t>
            </a:r>
          </a:p>
          <a:p>
            <a:r>
              <a:rPr lang="en-US" dirty="0"/>
              <a:t>Often called the T-structure because it’s dependent on technology</a:t>
            </a:r>
          </a:p>
        </p:txBody>
      </p:sp>
    </p:spTree>
    <p:extLst>
      <p:ext uri="{BB962C8B-B14F-4D97-AF65-F5344CB8AC3E}">
        <p14:creationId xmlns:p14="http://schemas.microsoft.com/office/powerpoint/2010/main" val="45406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BF85-2582-4FB1-86A4-912B1DA8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Organizational Designs: </a:t>
            </a:r>
            <a:r>
              <a:rPr lang="en-US" dirty="0" err="1"/>
              <a:t>Holacracy</a:t>
            </a:r>
            <a:r>
              <a:rPr lang="en-US" dirty="0"/>
              <a:t>™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1F369-329E-4E45-87D1-458D91B0E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126735" cy="4351338"/>
          </a:xfrm>
        </p:spPr>
        <p:txBody>
          <a:bodyPr/>
          <a:lstStyle/>
          <a:p>
            <a:pPr marL="38100" indent="0">
              <a:buNone/>
            </a:pPr>
            <a:r>
              <a:rPr lang="en-US" dirty="0" err="1"/>
              <a:t>Holacracy</a:t>
            </a:r>
            <a:r>
              <a:rPr lang="en-US" dirty="0"/>
              <a:t>™</a:t>
            </a:r>
          </a:p>
          <a:p>
            <a:r>
              <a:rPr lang="en-US" dirty="0"/>
              <a:t>Authority and decision making distributed amongst self-organizing teams</a:t>
            </a:r>
          </a:p>
          <a:p>
            <a:r>
              <a:rPr lang="en-US" dirty="0"/>
              <a:t>Roles instead of job descriptions</a:t>
            </a:r>
          </a:p>
          <a:p>
            <a:r>
              <a:rPr lang="en-US" dirty="0"/>
              <a:t>Circle structure</a:t>
            </a:r>
          </a:p>
          <a:p>
            <a:r>
              <a:rPr lang="en-US" dirty="0"/>
              <a:t>Governance and operational processes</a:t>
            </a:r>
          </a:p>
        </p:txBody>
      </p:sp>
      <p:pic>
        <p:nvPicPr>
          <p:cNvPr id="5" name="Picture 4" descr="Four people joining hands to make a circle">
            <a:extLst>
              <a:ext uri="{FF2B5EF4-FFF2-40B4-BE49-F238E27FC236}">
                <a16:creationId xmlns:a16="http://schemas.microsoft.com/office/drawing/2014/main" id="{E99F6F3D-AABA-43A4-BA32-20D270BF2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935" y="2373996"/>
            <a:ext cx="4875385" cy="3254596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80278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45F7-320E-4716-A9DF-5176E508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Activity:  Match the Structure to its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A6E1F-9B8E-4032-ACA7-619945CE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855723" cy="4351338"/>
          </a:xfrm>
        </p:spPr>
        <p:txBody>
          <a:bodyPr/>
          <a:lstStyle/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Bureaucratic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 err="1"/>
              <a:t>Holocracy</a:t>
            </a:r>
            <a:endParaRPr lang="en-US" dirty="0"/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Boundaryless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Virtual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Simple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Matrix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endParaRPr lang="en-US" dirty="0"/>
          </a:p>
        </p:txBody>
      </p:sp>
      <p:pic>
        <p:nvPicPr>
          <p:cNvPr id="8" name="Picture 7" descr="Hand holding a puzzle piece off to the left of the screen">
            <a:extLst>
              <a:ext uri="{FF2B5EF4-FFF2-40B4-BE49-F238E27FC236}">
                <a16:creationId xmlns:a16="http://schemas.microsoft.com/office/drawing/2014/main" id="{56901434-4E5B-424B-9998-C58E30EC2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5" r="45952" b="21642"/>
          <a:stretch/>
        </p:blipFill>
        <p:spPr>
          <a:xfrm>
            <a:off x="609298" y="4578824"/>
            <a:ext cx="2966416" cy="227917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A85335-F438-4400-9201-630087D250B9}"/>
              </a:ext>
            </a:extLst>
          </p:cNvPr>
          <p:cNvSpPr txBox="1">
            <a:spLocks/>
          </p:cNvSpPr>
          <p:nvPr/>
        </p:nvSpPr>
        <p:spPr>
          <a:xfrm>
            <a:off x="5281685" y="1825625"/>
            <a:ext cx="60721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04800" algn="l" rtl="0" ea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495300" indent="-457200">
              <a:buSzPct val="100000"/>
              <a:buFont typeface="+mj-lt"/>
              <a:buAutoNum type="arabicPeriod"/>
            </a:pPr>
            <a:r>
              <a:rPr lang="en-US" dirty="0"/>
              <a:t>Flat, sometimes called T-structure</a:t>
            </a:r>
          </a:p>
          <a:p>
            <a:pPr marL="495300" indent="-457200">
              <a:buSzPct val="100000"/>
              <a:buFont typeface="+mj-lt"/>
              <a:buAutoNum type="arabicPeriod"/>
            </a:pPr>
            <a:r>
              <a:rPr lang="en-US" dirty="0"/>
              <a:t>Best for large organization</a:t>
            </a:r>
          </a:p>
          <a:p>
            <a:pPr marL="495300" indent="-457200">
              <a:buSzPct val="100000"/>
              <a:buFont typeface="+mj-lt"/>
              <a:buAutoNum type="arabicPeriod"/>
            </a:pPr>
            <a:r>
              <a:rPr lang="en-US" dirty="0"/>
              <a:t>Small staff, outsources functions</a:t>
            </a:r>
          </a:p>
          <a:p>
            <a:pPr marL="495300" indent="-457200">
              <a:buSzPct val="100000"/>
              <a:buFont typeface="+mj-lt"/>
              <a:buAutoNum type="arabicPeriod"/>
            </a:pPr>
            <a:r>
              <a:rPr lang="en-US" dirty="0"/>
              <a:t>Circular structure</a:t>
            </a:r>
          </a:p>
          <a:p>
            <a:pPr marL="495300" indent="-457200">
              <a:buSzPct val="100000"/>
              <a:buFont typeface="+mj-lt"/>
              <a:buAutoNum type="arabicPeriod"/>
            </a:pPr>
            <a:r>
              <a:rPr lang="en-US" dirty="0"/>
              <a:t>Organized by both product and function</a:t>
            </a:r>
          </a:p>
          <a:p>
            <a:pPr marL="495300" indent="-457200">
              <a:buSzPct val="100000"/>
              <a:buFont typeface="+mj-lt"/>
              <a:buAutoNum type="arabicPeriod"/>
            </a:pPr>
            <a:r>
              <a:rPr lang="en-US" dirty="0"/>
              <a:t>Small staff, all report to one leader</a:t>
            </a:r>
          </a:p>
          <a:p>
            <a:pPr marL="38100" indent="0">
              <a:buSzPct val="100000"/>
              <a:buNone/>
            </a:pPr>
            <a:endParaRPr lang="en-US" dirty="0"/>
          </a:p>
        </p:txBody>
      </p:sp>
      <p:pic>
        <p:nvPicPr>
          <p:cNvPr id="9" name="Picture 8" descr="Hand holding a puzzle piece off to the right of the screen, and that puzzle piece looks to fit the one that the hand at the left is holding">
            <a:extLst>
              <a:ext uri="{FF2B5EF4-FFF2-40B4-BE49-F238E27FC236}">
                <a16:creationId xmlns:a16="http://schemas.microsoft.com/office/drawing/2014/main" id="{75C99CB0-CAAD-46AC-95AE-DC181F856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99" t="16045" b="15485"/>
          <a:stretch/>
        </p:blipFill>
        <p:spPr>
          <a:xfrm>
            <a:off x="9634616" y="4353636"/>
            <a:ext cx="2535775" cy="25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D4A8-B035-4CBD-8E7B-D05DE7DA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A81D8-EB7F-4FA3-A085-FFB253119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Organizations are more efficient if their span of control has what feature?</a:t>
            </a:r>
          </a:p>
          <a:p>
            <a:endParaRPr lang="en-US" dirty="0"/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If it is taller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If each manager has only two or three subordinates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If it is flatter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If each manager has many subordinates doing very different jobs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8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A283-E02C-4A65-B774-17EEDEC6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F0C0-DDA5-4F33-B0D3-1856F9261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What are the benefits of a bureaucratic organizational structure?</a:t>
            </a:r>
          </a:p>
          <a:p>
            <a:endParaRPr lang="en-US" dirty="0"/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It provides the ability to perform standardized tasks well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It’s extremely flexible and helps organizations respond to change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It allows efficient allocation of specialists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It allows for decentralized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A174-8CF9-4A3C-B262-6DAB323D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C8F32-7525-4741-9055-CCBE2272E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An organization that looks to other companies to provide necessary services is referred to as a _____________.</a:t>
            </a:r>
          </a:p>
          <a:p>
            <a:endParaRPr lang="en-US" dirty="0"/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Team-based organization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Bureaucratic organization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 err="1"/>
              <a:t>Holacratic</a:t>
            </a:r>
            <a:r>
              <a:rPr lang="en-US" dirty="0"/>
              <a:t> organization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Virtual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9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CD71F9-3A17-AA4D-B48F-25320EB3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Organizational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418890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477EF2-C265-934A-B975-3E5D4088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Outcomes: Choosing an Organizational Structure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99F56-4DB3-D14F-AA13-0FA8FD7AE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sz="2400" dirty="0"/>
              <a:t>14.2: Identify the best structures for different types of organizations	</a:t>
            </a:r>
          </a:p>
          <a:p>
            <a:pPr marL="582930" lvl="1" indent="0">
              <a:buNone/>
            </a:pPr>
            <a:r>
              <a:rPr lang="en-US" sz="2000" dirty="0"/>
              <a:t>14.2.1: Discuss organic versus mechanistic models for organizational structure</a:t>
            </a:r>
          </a:p>
          <a:p>
            <a:pPr marL="582930" lvl="1" indent="0">
              <a:buNone/>
            </a:pPr>
            <a:r>
              <a:rPr lang="en-US" sz="2000" dirty="0"/>
              <a:t>14.2.2: Identify the factors that determine an organizational structure</a:t>
            </a:r>
          </a:p>
          <a:p>
            <a:pPr marL="582930" lvl="1" indent="0">
              <a:buNone/>
            </a:pPr>
            <a:r>
              <a:rPr lang="en-US" sz="2000" dirty="0"/>
              <a:t>14.2.3: Organizational structure and its impact on success</a:t>
            </a:r>
          </a:p>
        </p:txBody>
      </p:sp>
    </p:spTree>
    <p:extLst>
      <p:ext uri="{BB962C8B-B14F-4D97-AF65-F5344CB8AC3E}">
        <p14:creationId xmlns:p14="http://schemas.microsoft.com/office/powerpoint/2010/main" val="218658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8B6B-ED92-4897-BA1F-9FBAF702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Organizational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28EA-1194-4A58-9958-F970C4223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74341" cy="4351338"/>
          </a:xfrm>
        </p:spPr>
        <p:txBody>
          <a:bodyPr/>
          <a:lstStyle/>
          <a:p>
            <a:r>
              <a:rPr lang="en-US" dirty="0"/>
              <a:t>General tasks</a:t>
            </a:r>
          </a:p>
          <a:p>
            <a:r>
              <a:rPr lang="en-US" dirty="0"/>
              <a:t>Loosely defined departments and hierarchy</a:t>
            </a:r>
          </a:p>
          <a:p>
            <a:r>
              <a:rPr lang="en-US" dirty="0"/>
              <a:t>Decentralized decision making by many individuals</a:t>
            </a:r>
          </a:p>
          <a:p>
            <a:r>
              <a:rPr lang="en-US" dirty="0"/>
              <a:t>Integration achieved by managers and employees interacting and exchanging information as needed</a:t>
            </a:r>
          </a:p>
          <a:p>
            <a:r>
              <a:rPr lang="en-US" dirty="0"/>
              <a:t>Flexibility and capability of rapid change</a:t>
            </a:r>
          </a:p>
        </p:txBody>
      </p:sp>
      <p:pic>
        <p:nvPicPr>
          <p:cNvPr id="4" name="Picture 3" descr="Four circles depicting various forms of organic structures, all with different numbers of individuals communicating with one another">
            <a:extLst>
              <a:ext uri="{FF2B5EF4-FFF2-40B4-BE49-F238E27FC236}">
                <a16:creationId xmlns:a16="http://schemas.microsoft.com/office/drawing/2014/main" id="{85D282C8-12ED-44AC-9F49-49B34807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09" y="1393928"/>
            <a:ext cx="4512713" cy="47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25FA85-7336-B246-9164-2717BC3B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7CFDE-E5A7-C84A-9B10-D2A33B362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Identify common organizational structures and the advantages and disadvantages of each</a:t>
            </a:r>
          </a:p>
          <a:p>
            <a:pPr marL="38100" indent="0">
              <a:buNone/>
            </a:pPr>
            <a:endParaRPr lang="en-US" dirty="0"/>
          </a:p>
          <a:p>
            <a:pPr marL="932688" lvl="1" indent="-457200">
              <a:buNone/>
            </a:pPr>
            <a:r>
              <a:rPr lang="en-US" dirty="0">
                <a:hlinkClick r:id="rId2" action="ppaction://hlinksldjump"/>
              </a:rPr>
              <a:t>14.1: Describe the various organizational structures and their history</a:t>
            </a:r>
            <a:endParaRPr lang="en-US" dirty="0"/>
          </a:p>
          <a:p>
            <a:pPr marL="932688" lvl="1" indent="-457200">
              <a:buNone/>
            </a:pPr>
            <a:r>
              <a:rPr lang="en-US" dirty="0">
                <a:hlinkClick r:id="rId3" action="ppaction://hlinksldjump"/>
              </a:rPr>
              <a:t>14.2: Identify the best structures for different types of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9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B366-72CC-404E-BB4F-22426741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Mechanistic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97BFF-3BA1-4D01-8063-10F6A7C35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Specialized tasks</a:t>
            </a:r>
          </a:p>
          <a:p>
            <a:r>
              <a:rPr lang="en-US" dirty="0"/>
              <a:t>Well-defined departments with clear hierarchy</a:t>
            </a:r>
          </a:p>
          <a:p>
            <a:r>
              <a:rPr lang="en-US" dirty="0"/>
              <a:t>Centralized decision making by a few people</a:t>
            </a:r>
          </a:p>
          <a:p>
            <a:r>
              <a:rPr lang="en-US" dirty="0"/>
              <a:t>Integration achieved by formal manager meetings</a:t>
            </a:r>
          </a:p>
          <a:p>
            <a:r>
              <a:rPr lang="en-US" dirty="0"/>
              <a:t>Clear and efficient reporting relationships</a:t>
            </a:r>
          </a:p>
          <a:p>
            <a:endParaRPr lang="en-US" dirty="0"/>
          </a:p>
        </p:txBody>
      </p:sp>
      <p:pic>
        <p:nvPicPr>
          <p:cNvPr id="4" name="Picture 3" descr="A mechanistic structure, a bureaucratic-like organizational structure showing one individual at the top, four individuals reporting to that person at the top, and then a handful of individuals reporting to each of those four.">
            <a:extLst>
              <a:ext uri="{FF2B5EF4-FFF2-40B4-BE49-F238E27FC236}">
                <a16:creationId xmlns:a16="http://schemas.microsoft.com/office/drawing/2014/main" id="{11F9B2CD-4819-43F3-BA74-A524A0E6E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5"/>
          <a:stretch/>
        </p:blipFill>
        <p:spPr>
          <a:xfrm>
            <a:off x="2549136" y="3900323"/>
            <a:ext cx="7093727" cy="28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49C-B501-9243-A968-1F055606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Organizational Structure is Right?</a:t>
            </a:r>
          </a:p>
        </p:txBody>
      </p:sp>
      <p:pic>
        <p:nvPicPr>
          <p:cNvPr id="5" name="Picture 4" descr="Title: Organizational Structure. This diagram contains organizational strategy, organizational size, avalible technology, and industrical environment. ">
            <a:extLst>
              <a:ext uri="{FF2B5EF4-FFF2-40B4-BE49-F238E27FC236}">
                <a16:creationId xmlns:a16="http://schemas.microsoft.com/office/drawing/2014/main" id="{8B288BFA-9C85-4F4B-AAE5-D2228F8B6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74" y="1387732"/>
            <a:ext cx="9224203" cy="51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7D5F-B1E5-4E06-9704-C5CA485B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Activity: Organize Your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208F6-7D6A-4472-97D0-B1556541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179"/>
            <a:ext cx="10515600" cy="3072033"/>
          </a:xfrm>
        </p:spPr>
        <p:txBody>
          <a:bodyPr/>
          <a:lstStyle/>
          <a:p>
            <a:pPr marL="38100" indent="0">
              <a:buNone/>
            </a:pPr>
            <a:r>
              <a:rPr lang="en-US" sz="1800" dirty="0"/>
              <a:t>You own a small ground transportation company, managing a fleet of 20 cars. You specialize in taking people to and from the airport. Currently you have:</a:t>
            </a:r>
          </a:p>
          <a:p>
            <a:r>
              <a:rPr lang="en-US" sz="1800" dirty="0"/>
              <a:t>22 part-time drivers</a:t>
            </a:r>
          </a:p>
          <a:p>
            <a:r>
              <a:rPr lang="en-US" sz="1800" dirty="0"/>
              <a:t>4 dispatchers/operations people</a:t>
            </a:r>
          </a:p>
          <a:p>
            <a:r>
              <a:rPr lang="en-US" sz="1800" dirty="0"/>
              <a:t>3 finance personnel</a:t>
            </a:r>
          </a:p>
          <a:p>
            <a:r>
              <a:rPr lang="en-US" sz="1800" dirty="0"/>
              <a:t>A human resources leader</a:t>
            </a:r>
          </a:p>
          <a:p>
            <a:r>
              <a:rPr lang="en-US" sz="1800" dirty="0"/>
              <a:t>An assistant</a:t>
            </a:r>
          </a:p>
          <a:p>
            <a:pPr marL="38100" indent="0">
              <a:buNone/>
            </a:pPr>
            <a:r>
              <a:rPr lang="en-US" sz="1800" dirty="0"/>
              <a:t>Do you need to hire or lay off anyone?  Which organizational structure would you choose and why?  Who reports to whom?  Draw out your organizational structure.</a:t>
            </a:r>
          </a:p>
          <a:p>
            <a:endParaRPr lang="en-US" sz="1800" dirty="0"/>
          </a:p>
        </p:txBody>
      </p:sp>
      <p:pic>
        <p:nvPicPr>
          <p:cNvPr id="5" name="Picture 4" descr="A limousine">
            <a:extLst>
              <a:ext uri="{FF2B5EF4-FFF2-40B4-BE49-F238E27FC236}">
                <a16:creationId xmlns:a16="http://schemas.microsoft.com/office/drawing/2014/main" id="{AD04837D-E477-4F16-8005-EAF55FEB6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21" y="2276271"/>
            <a:ext cx="11614826" cy="46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7546-C851-D24A-88E1-07836693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Discussion: Organize Your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DC1D9-79BA-1E42-A2ED-0C5A6AA9C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your organizational structure look like?</a:t>
            </a:r>
          </a:p>
          <a:p>
            <a:r>
              <a:rPr lang="en-US" dirty="0"/>
              <a:t>Why did you organize it that way?</a:t>
            </a:r>
          </a:p>
        </p:txBody>
      </p:sp>
    </p:spTree>
    <p:extLst>
      <p:ext uri="{BB962C8B-B14F-4D97-AF65-F5344CB8AC3E}">
        <p14:creationId xmlns:p14="http://schemas.microsoft.com/office/powerpoint/2010/main" val="246214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B5AC-62C6-4CA2-8639-1870409E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 and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EC4DB-A644-4DFD-8260-32DFEAB5A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49153" cy="4351338"/>
          </a:xfrm>
        </p:spPr>
        <p:txBody>
          <a:bodyPr/>
          <a:lstStyle/>
          <a:p>
            <a:r>
              <a:rPr lang="en-US" dirty="0"/>
              <a:t>Organizations should alter their structures to maximize the value of organizational structure. The structure should:</a:t>
            </a:r>
          </a:p>
          <a:p>
            <a:pPr lvl="1"/>
            <a:r>
              <a:rPr lang="en-US" dirty="0"/>
              <a:t>Aids effective communication</a:t>
            </a:r>
          </a:p>
          <a:p>
            <a:pPr lvl="1"/>
            <a:r>
              <a:rPr lang="en-US" dirty="0"/>
              <a:t>Aids in performance evaluation</a:t>
            </a:r>
          </a:p>
          <a:p>
            <a:pPr lvl="1"/>
            <a:r>
              <a:rPr lang="en-US" dirty="0"/>
              <a:t>Increases efficiency</a:t>
            </a:r>
          </a:p>
          <a:p>
            <a:pPr lvl="1"/>
            <a:r>
              <a:rPr lang="en-US" dirty="0"/>
              <a:t>Unburdens employees from excess or redundant work</a:t>
            </a:r>
          </a:p>
          <a:p>
            <a:pPr lvl="1"/>
            <a:r>
              <a:rPr lang="en-US" dirty="0"/>
              <a:t>Provides faster and better decision making</a:t>
            </a:r>
          </a:p>
          <a:p>
            <a:pPr lvl="1"/>
            <a:r>
              <a:rPr lang="en-US" dirty="0"/>
              <a:t>Provides clear reporting and working relationships</a:t>
            </a:r>
          </a:p>
          <a:p>
            <a:endParaRPr lang="en-US" dirty="0"/>
          </a:p>
        </p:txBody>
      </p:sp>
      <p:pic>
        <p:nvPicPr>
          <p:cNvPr id="4" name="Picture 3" descr="A man writing on a whiteboard.">
            <a:extLst>
              <a:ext uri="{FF2B5EF4-FFF2-40B4-BE49-F238E27FC236}">
                <a16:creationId xmlns:a16="http://schemas.microsoft.com/office/drawing/2014/main" id="{5C3A0316-15DF-4B19-B8D6-B62DD8C09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6" r="20382" b="5325"/>
          <a:stretch/>
        </p:blipFill>
        <p:spPr>
          <a:xfrm>
            <a:off x="6661445" y="1707663"/>
            <a:ext cx="4961106" cy="47852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8319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5CE2-357A-554C-B28B-E993B4FD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590D-3427-4343-8F1B-FA8F16474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General Motors is a large company in a fairly stable environment.  What kind of organizational structure might they opt for?</a:t>
            </a:r>
          </a:p>
          <a:p>
            <a:endParaRPr lang="en-US" dirty="0"/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An organic structure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A </a:t>
            </a:r>
            <a:r>
              <a:rPr lang="en-US" dirty="0" err="1"/>
              <a:t>holacratic</a:t>
            </a:r>
            <a:r>
              <a:rPr lang="en-US" dirty="0"/>
              <a:t> structure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A team structure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A mechanistic structure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5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DFA7-B9F8-4503-A416-03FD6C3C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447DF-C7D2-40C5-844F-A1E3E9754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Organization size has an effect on structure.  If a structure is organic, what can we guess about the size of the organization?</a:t>
            </a:r>
          </a:p>
          <a:p>
            <a:endParaRPr lang="en-US" dirty="0"/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We can guess that it’s a smaller organization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We can guess that it’s a larger organization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It could be either small or large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We cannot make a guess based on the information given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41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AF1-7427-48A1-B19A-A949DE2B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27419-1827-4F41-BE3E-38F9F16E2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/>
              <a:t>What should the right organizational structure be able to do for a company?</a:t>
            </a:r>
          </a:p>
          <a:p>
            <a:endParaRPr lang="en-US" dirty="0"/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Increase profitability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Strengthen working relationships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Aid in effective communication and improve decision making</a:t>
            </a:r>
          </a:p>
          <a:p>
            <a:pPr marL="495300" indent="-457200">
              <a:buSzPct val="100000"/>
              <a:buFont typeface="+mj-lt"/>
              <a:buAutoNum type="alphaUcPeriod"/>
            </a:pPr>
            <a:r>
              <a:rPr lang="en-US" dirty="0"/>
              <a:t>Allow employees to do more work than is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3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2453-D019-48D2-A6FE-E56332D6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6CE8-C8AB-4689-BFCB-1272241F2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structures look at various facets of the organization and how they should be controlled (decision making, span of control, etc.)</a:t>
            </a:r>
          </a:p>
          <a:p>
            <a:r>
              <a:rPr lang="en-US" dirty="0"/>
              <a:t>There are various organizational structures that help an organization organize to be productive and profitable</a:t>
            </a:r>
          </a:p>
          <a:p>
            <a:r>
              <a:rPr lang="en-US" dirty="0"/>
              <a:t>Organizational structures are either organic (flexible and flat) or mechanistic (formal and controlled)</a:t>
            </a:r>
          </a:p>
          <a:p>
            <a:r>
              <a:rPr lang="en-US" dirty="0"/>
              <a:t>Strategy, size, technology and industrial environment should be considered when structuring 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3289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7CCB-CF56-244B-9034-AE11AC11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Structures and Their History</a:t>
            </a:r>
          </a:p>
        </p:txBody>
      </p:sp>
    </p:spTree>
    <p:extLst>
      <p:ext uri="{BB962C8B-B14F-4D97-AF65-F5344CB8AC3E}">
        <p14:creationId xmlns:p14="http://schemas.microsoft.com/office/powerpoint/2010/main" val="317793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477EF2-C265-934A-B975-3E5D4088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Outcomes: Organizational Structures and Their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99F56-4DB3-D14F-AA13-0FA8FD7AE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sz="2400" dirty="0"/>
              <a:t>14.1: Describe the various organizational structures and their history	</a:t>
            </a:r>
          </a:p>
          <a:p>
            <a:pPr marL="582930" lvl="1" indent="0">
              <a:buNone/>
            </a:pPr>
            <a:r>
              <a:rPr lang="en-US" sz="2000" dirty="0"/>
              <a:t>14.1.1: Discuss the elements of organizational structure</a:t>
            </a:r>
          </a:p>
          <a:p>
            <a:pPr marL="582930" lvl="1" indent="0">
              <a:buNone/>
            </a:pPr>
            <a:r>
              <a:rPr lang="en-US" sz="2000" dirty="0"/>
              <a:t>14.1.2: Discuss common organizational structures and their historical origins</a:t>
            </a:r>
          </a:p>
          <a:p>
            <a:pPr marL="582930" lvl="1" indent="0">
              <a:buNone/>
            </a:pPr>
            <a:r>
              <a:rPr lang="en-US" sz="2000" dirty="0"/>
              <a:t>14.1.3: Identify modern organizational design options</a:t>
            </a:r>
          </a:p>
        </p:txBody>
      </p:sp>
    </p:spTree>
    <p:extLst>
      <p:ext uri="{BB962C8B-B14F-4D97-AF65-F5344CB8AC3E}">
        <p14:creationId xmlns:p14="http://schemas.microsoft.com/office/powerpoint/2010/main" val="393151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05DE-DB03-DA41-8335-4E880F4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Organizational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9FA87-F59D-844F-B1A9-8A5ED869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53743" cy="4351338"/>
          </a:xfrm>
        </p:spPr>
        <p:txBody>
          <a:bodyPr/>
          <a:lstStyle/>
          <a:p>
            <a:r>
              <a:rPr lang="en-US" dirty="0"/>
              <a:t>Work specialization</a:t>
            </a:r>
          </a:p>
          <a:p>
            <a:r>
              <a:rPr lang="en-US" dirty="0"/>
              <a:t>Departmentalization</a:t>
            </a:r>
          </a:p>
          <a:p>
            <a:r>
              <a:rPr lang="en-US" dirty="0"/>
              <a:t>Chain of command</a:t>
            </a:r>
          </a:p>
          <a:p>
            <a:r>
              <a:rPr lang="en-US" dirty="0"/>
              <a:t>Span of control</a:t>
            </a:r>
          </a:p>
          <a:p>
            <a:r>
              <a:rPr lang="en-US" dirty="0"/>
              <a:t>Centralization and decentralization</a:t>
            </a:r>
          </a:p>
          <a:p>
            <a:r>
              <a:rPr lang="en-US" dirty="0"/>
              <a:t>Formalization</a:t>
            </a:r>
          </a:p>
        </p:txBody>
      </p:sp>
      <p:pic>
        <p:nvPicPr>
          <p:cNvPr id="4" name="Picture 3" descr="Sketch of an organizational chart">
            <a:extLst>
              <a:ext uri="{FF2B5EF4-FFF2-40B4-BE49-F238E27FC236}">
                <a16:creationId xmlns:a16="http://schemas.microsoft.com/office/drawing/2014/main" id="{DE882686-9155-428F-BF79-7E3B63D4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2052921"/>
            <a:ext cx="5506810" cy="36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5967-3222-4D2F-8950-6BE7B051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Structures:  Simple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12717-9C90-447A-A3B3-3AC534AC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24500" cy="1842861"/>
          </a:xfrm>
        </p:spPr>
        <p:txBody>
          <a:bodyPr/>
          <a:lstStyle/>
          <a:p>
            <a:r>
              <a:rPr lang="en-US" dirty="0"/>
              <a:t>A low degree of departmentalization</a:t>
            </a:r>
          </a:p>
          <a:p>
            <a:r>
              <a:rPr lang="en-US" dirty="0"/>
              <a:t>Wide spans of control</a:t>
            </a:r>
          </a:p>
          <a:p>
            <a:r>
              <a:rPr lang="en-US" dirty="0"/>
              <a:t>Centralized authority</a:t>
            </a:r>
          </a:p>
          <a:p>
            <a:r>
              <a:rPr lang="en-US" dirty="0"/>
              <a:t>Little formalization</a:t>
            </a:r>
          </a:p>
          <a:p>
            <a:endParaRPr lang="en-US" dirty="0"/>
          </a:p>
        </p:txBody>
      </p:sp>
      <p:pic>
        <p:nvPicPr>
          <p:cNvPr id="4" name="Picture 3" descr="Org chart featuring a manager on top and four direct reports below him.">
            <a:extLst>
              <a:ext uri="{FF2B5EF4-FFF2-40B4-BE49-F238E27FC236}">
                <a16:creationId xmlns:a16="http://schemas.microsoft.com/office/drawing/2014/main" id="{E878B650-9DA5-47AC-B56B-510F546D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57" y="3757774"/>
            <a:ext cx="8392886" cy="26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BE8C-CAA0-43BF-97D9-2C40AD5C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Structures:  Bureaucratic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391A6-8718-4489-A594-D6B3D87A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816929" cy="4351338"/>
          </a:xfrm>
        </p:spPr>
        <p:txBody>
          <a:bodyPr/>
          <a:lstStyle/>
          <a:p>
            <a:r>
              <a:rPr lang="en-US" dirty="0"/>
              <a:t>Highly routine operating tasks achieved through specialization</a:t>
            </a:r>
          </a:p>
          <a:p>
            <a:r>
              <a:rPr lang="en-US" dirty="0"/>
              <a:t>Very formalized rules and regulations</a:t>
            </a:r>
          </a:p>
          <a:p>
            <a:r>
              <a:rPr lang="en-US" dirty="0"/>
              <a:t>Functional departmentalization</a:t>
            </a:r>
          </a:p>
          <a:p>
            <a:r>
              <a:rPr lang="en-US" dirty="0"/>
              <a:t>Centralized authority</a:t>
            </a:r>
          </a:p>
          <a:p>
            <a:r>
              <a:rPr lang="en-US" dirty="0"/>
              <a:t>Narrow spans of control</a:t>
            </a:r>
          </a:p>
          <a:p>
            <a:r>
              <a:rPr lang="en-US" dirty="0"/>
              <a:t>Decision making that follows the chain of command</a:t>
            </a:r>
          </a:p>
          <a:p>
            <a:endParaRPr lang="en-US" dirty="0"/>
          </a:p>
        </p:txBody>
      </p:sp>
      <p:pic>
        <p:nvPicPr>
          <p:cNvPr id="4" name="Picture 3" descr="Bureaucratic org chart featuring the board of directors at the top; underneath, the CEO; beneath the CEO a quality manager and executive vice president, and then two department and subordinates under each of the CEO's direct reports">
            <a:extLst>
              <a:ext uri="{FF2B5EF4-FFF2-40B4-BE49-F238E27FC236}">
                <a16:creationId xmlns:a16="http://schemas.microsoft.com/office/drawing/2014/main" id="{C22C65E9-5754-4FE1-8BF1-2DEC58A3A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2"/>
          <a:stretch/>
        </p:blipFill>
        <p:spPr>
          <a:xfrm>
            <a:off x="5845628" y="1358047"/>
            <a:ext cx="5785758" cy="54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4AE3-EE9A-472A-903F-D3FB7EED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Structures:  Matrix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35455-9035-4CAF-B43E-1845E980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44886" cy="4351338"/>
          </a:xfrm>
        </p:spPr>
        <p:txBody>
          <a:bodyPr/>
          <a:lstStyle/>
          <a:p>
            <a:r>
              <a:rPr lang="en-US" dirty="0"/>
              <a:t>Dual lines of authority</a:t>
            </a:r>
          </a:p>
          <a:p>
            <a:r>
              <a:rPr lang="en-US" dirty="0"/>
              <a:t>Combines functional and product departmentalization</a:t>
            </a:r>
          </a:p>
        </p:txBody>
      </p:sp>
      <p:pic>
        <p:nvPicPr>
          <p:cNvPr id="4" name="Picture 3" descr="A matrix org chart, featuring a CEO with four CEOs under him, representing teams, and those teams are also segmented geographically">
            <a:extLst>
              <a:ext uri="{FF2B5EF4-FFF2-40B4-BE49-F238E27FC236}">
                <a16:creationId xmlns:a16="http://schemas.microsoft.com/office/drawing/2014/main" id="{2FA9B804-5198-464B-8883-D0FFF34F7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301" y="1910443"/>
            <a:ext cx="5697980" cy="40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0A7F-F226-4792-B4B7-0819ADCC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Organizational Designs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8CDF-9947-4E1E-A745-72B432DA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54386" cy="4351338"/>
          </a:xfrm>
        </p:spPr>
        <p:txBody>
          <a:bodyPr/>
          <a:lstStyle/>
          <a:p>
            <a:pPr marL="38100" indent="0">
              <a:lnSpc>
                <a:spcPct val="100000"/>
              </a:lnSpc>
              <a:buNone/>
            </a:pPr>
            <a:r>
              <a:rPr lang="en-US" dirty="0"/>
              <a:t>Team Structure</a:t>
            </a:r>
          </a:p>
          <a:p>
            <a:pPr>
              <a:lnSpc>
                <a:spcPct val="100000"/>
              </a:lnSpc>
            </a:pPr>
            <a:r>
              <a:rPr lang="en-US" dirty="0"/>
              <a:t>Breaks down department barriers</a:t>
            </a:r>
          </a:p>
          <a:p>
            <a:pPr>
              <a:lnSpc>
                <a:spcPct val="100000"/>
              </a:lnSpc>
            </a:pPr>
            <a:r>
              <a:rPr lang="en-US" dirty="0"/>
              <a:t>Decentralizes decision making to the teams</a:t>
            </a:r>
          </a:p>
          <a:p>
            <a:pPr>
              <a:lnSpc>
                <a:spcPct val="100000"/>
              </a:lnSpc>
            </a:pPr>
            <a:r>
              <a:rPr lang="en-US" dirty="0"/>
              <a:t>Requires employees to be generalists rather than specialists</a:t>
            </a:r>
          </a:p>
        </p:txBody>
      </p:sp>
      <p:pic>
        <p:nvPicPr>
          <p:cNvPr id="4" name="Picture 3" descr="Team org chart featuring Teams A, B and C all with equal accountability to each other and a central management team">
            <a:extLst>
              <a:ext uri="{FF2B5EF4-FFF2-40B4-BE49-F238E27FC236}">
                <a16:creationId xmlns:a16="http://schemas.microsoft.com/office/drawing/2014/main" id="{D54FCB67-FEFE-47BE-BFD5-5D7059D7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309230" cy="39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32206"/>
      </p:ext>
    </p:extLst>
  </p:cSld>
  <p:clrMapOvr>
    <a:masterClrMapping/>
  </p:clrMapOvr>
</p:sld>
</file>

<file path=ppt/theme/theme1.xml><?xml version="1.0" encoding="utf-8"?>
<a:theme xmlns:a="http://schemas.openxmlformats.org/drawingml/2006/main" name="orgbehavior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behavior" id="{9A9E8387-CDC7-5D4C-871F-D1A7FCB5CAC3}" vid="{0AA62FEF-F8BF-B64D-AC3C-FE3EB3A7BB45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orgbehavior</Template>
  <TotalTime>5831</TotalTime>
  <Words>1586</Words>
  <Application>Microsoft Macintosh PowerPoint</Application>
  <PresentationFormat>Widescreen</PresentationFormat>
  <Paragraphs>215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orgbehavior</vt:lpstr>
      <vt:lpstr>Organizational Behavior</vt:lpstr>
      <vt:lpstr>Module Learning Outcomes</vt:lpstr>
      <vt:lpstr>Organizational Structures and Their History</vt:lpstr>
      <vt:lpstr>Learning Outcomes: Organizational Structures and Their History</vt:lpstr>
      <vt:lpstr>Components of an Organizational Structure</vt:lpstr>
      <vt:lpstr>Types of Structures:  Simple Structure</vt:lpstr>
      <vt:lpstr>Types of Structures:  Bureaucratic Structure</vt:lpstr>
      <vt:lpstr>Types of Structures:  Matrix Structure</vt:lpstr>
      <vt:lpstr>Modern Organizational Designs</vt:lpstr>
      <vt:lpstr>Modern Organizational Designs: Virtual Company Structure</vt:lpstr>
      <vt:lpstr>Modern Organizational Designs: Boundaryless Organizations</vt:lpstr>
      <vt:lpstr>Modern Organizational Designs: Holacracy™</vt:lpstr>
      <vt:lpstr>Class Activity:  Match the Structure to its Description</vt:lpstr>
      <vt:lpstr>Practice Question 1</vt:lpstr>
      <vt:lpstr>Practice Question 2</vt:lpstr>
      <vt:lpstr>Practice Question 3</vt:lpstr>
      <vt:lpstr>Choosing an Organizational Structure</vt:lpstr>
      <vt:lpstr>Learning Outcomes: Choosing an Organizational Structure </vt:lpstr>
      <vt:lpstr>Organic Organizational Structures</vt:lpstr>
      <vt:lpstr>Mechanistic Structures</vt:lpstr>
      <vt:lpstr>Which Organizational Structure is Right?</vt:lpstr>
      <vt:lpstr>Individual Activity: Organize Your Company</vt:lpstr>
      <vt:lpstr>Class Discussion: Organize Your Company</vt:lpstr>
      <vt:lpstr>Organizational Structure and Success</vt:lpstr>
      <vt:lpstr>Practice Question 4</vt:lpstr>
      <vt:lpstr>Practice Question 5</vt:lpstr>
      <vt:lpstr>Practice Question 6</vt:lpstr>
      <vt:lpstr>Quick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The  Role of Business</dc:title>
  <dc:creator>Sarah Liebman</dc:creator>
  <cp:lastModifiedBy>Spencer De Vries</cp:lastModifiedBy>
  <cp:revision>114</cp:revision>
  <dcterms:modified xsi:type="dcterms:W3CDTF">2020-07-08T01:18:06Z</dcterms:modified>
</cp:coreProperties>
</file>