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1"/>
  </p:notesMasterIdLst>
  <p:sldIdLst>
    <p:sldId id="319" r:id="rId2"/>
    <p:sldId id="285" r:id="rId3"/>
    <p:sldId id="286" r:id="rId4"/>
    <p:sldId id="287" r:id="rId5"/>
    <p:sldId id="320" r:id="rId6"/>
    <p:sldId id="321" r:id="rId7"/>
    <p:sldId id="302" r:id="rId8"/>
    <p:sldId id="303" r:id="rId9"/>
    <p:sldId id="324" r:id="rId10"/>
    <p:sldId id="326" r:id="rId11"/>
    <p:sldId id="327" r:id="rId12"/>
    <p:sldId id="296" r:id="rId13"/>
    <p:sldId id="304" r:id="rId14"/>
    <p:sldId id="305" r:id="rId15"/>
    <p:sldId id="306" r:id="rId16"/>
    <p:sldId id="328" r:id="rId17"/>
    <p:sldId id="329" r:id="rId18"/>
    <p:sldId id="330" r:id="rId19"/>
    <p:sldId id="307" r:id="rId20"/>
    <p:sldId id="308" r:id="rId21"/>
    <p:sldId id="293" r:id="rId22"/>
    <p:sldId id="315" r:id="rId23"/>
    <p:sldId id="316" r:id="rId24"/>
    <p:sldId id="317" r:id="rId25"/>
    <p:sldId id="331" r:id="rId26"/>
    <p:sldId id="332" r:id="rId27"/>
    <p:sldId id="275" r:id="rId28"/>
    <p:sldId id="276" r:id="rId29"/>
    <p:sldId id="265"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7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1"/>
    <p:restoredTop sz="94696"/>
  </p:normalViewPr>
  <p:slideViewPr>
    <p:cSldViewPr snapToGrid="0" snapToObjects="1">
      <p:cViewPr varScale="1">
        <p:scale>
          <a:sx n="86" d="100"/>
          <a:sy n="86" d="100"/>
        </p:scale>
        <p:origin x="248" y="5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56326-BDB4-A441-A460-D2AB7ED098B6}" type="datetimeFigureOut">
              <a:rPr lang="en-US" smtClean="0"/>
              <a:t>7/2/20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A9F2B-F3EF-434A-86F5-0B4D7F554D7C}" type="slidenum">
              <a:rPr lang="en-US" smtClean="0"/>
              <a:t>‹#›</a:t>
            </a:fld>
            <a:endParaRPr lang="en-US"/>
          </a:p>
        </p:txBody>
      </p:sp>
    </p:spTree>
    <p:extLst>
      <p:ext uri="{BB962C8B-B14F-4D97-AF65-F5344CB8AC3E}">
        <p14:creationId xmlns:p14="http://schemas.microsoft.com/office/powerpoint/2010/main" val="1138639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photos/mfB1B1s4sMc"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ourses.lumenlearning.com/wm-computerapplicationsmgrs/" TargetMode="External"/><Relationship Id="rId4" Type="http://schemas.openxmlformats.org/officeDocument/2006/relationships/hyperlink" Target="https://creativecommons.org/about/cc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kern="1200" dirty="0">
                <a:solidFill>
                  <a:schemeClr val="tx1"/>
                </a:solidFill>
                <a:effectLst/>
                <a:latin typeface="+mn-lt"/>
                <a:ea typeface="+mn-ea"/>
                <a:cs typeface="+mn-cs"/>
              </a:rPr>
              <a:t>Cover Image: "Untitled Image." Authored by: Christin Hume. Provided by: </a:t>
            </a:r>
            <a:r>
              <a:rPr lang="en-US" sz="1200" b="0" i="0" kern="1200" dirty="0" err="1">
                <a:solidFill>
                  <a:schemeClr val="tx1"/>
                </a:solidFill>
                <a:effectLst/>
                <a:latin typeface="+mn-lt"/>
                <a:ea typeface="+mn-ea"/>
                <a:cs typeface="+mn-cs"/>
              </a:rPr>
              <a:t>Unsplash</a:t>
            </a:r>
            <a:r>
              <a:rPr lang="en-US" sz="1200" b="0" i="0" kern="1200" dirty="0">
                <a:solidFill>
                  <a:schemeClr val="tx1"/>
                </a:solidFill>
                <a:effectLst/>
                <a:latin typeface="+mn-lt"/>
                <a:ea typeface="+mn-ea"/>
                <a:cs typeface="+mn-cs"/>
              </a:rPr>
              <a:t>. Located at: </a:t>
            </a:r>
            <a:r>
              <a:rPr lang="en-US" sz="1200" b="0" i="0" u="sng" kern="1200" dirty="0">
                <a:solidFill>
                  <a:schemeClr val="tx1"/>
                </a:solidFill>
                <a:effectLst/>
                <a:latin typeface="+mn-lt"/>
                <a:ea typeface="+mn-ea"/>
                <a:cs typeface="+mn-cs"/>
                <a:hlinkClick r:id="rId3"/>
              </a:rPr>
              <a:t>https://unsplash.com/photos/mfB1B1s4sMc</a:t>
            </a:r>
            <a:r>
              <a:rPr lang="en-US" sz="1200" b="0" i="0" kern="1200" dirty="0">
                <a:solidFill>
                  <a:schemeClr val="tx1"/>
                </a:solidFill>
                <a:effectLst/>
                <a:latin typeface="+mn-lt"/>
                <a:ea typeface="+mn-ea"/>
                <a:cs typeface="+mn-cs"/>
              </a:rPr>
              <a:t>. Content Type: CC Licensed Content, Specific Attribution. License: </a:t>
            </a:r>
            <a:r>
              <a:rPr lang="en-US" sz="1200" b="0" i="0" u="sng" kern="1200" dirty="0">
                <a:solidFill>
                  <a:schemeClr val="tx1"/>
                </a:solidFill>
                <a:effectLst/>
                <a:latin typeface="+mn-lt"/>
                <a:ea typeface="+mn-ea"/>
                <a:cs typeface="+mn-cs"/>
                <a:hlinkClick r:id="rId4"/>
              </a:rPr>
              <a:t>CC0: No Rights Reserved</a:t>
            </a:r>
            <a:r>
              <a:rPr lang="en-US" sz="1200" b="0" i="0" kern="1200" dirty="0">
                <a:solidFill>
                  <a:schemeClr val="tx1"/>
                </a:solidFill>
                <a:effectLst/>
                <a:latin typeface="+mn-lt"/>
                <a:ea typeface="+mn-ea"/>
                <a:cs typeface="+mn-cs"/>
              </a:rPr>
              <a:t>. License Terms: </a:t>
            </a:r>
            <a:r>
              <a:rPr lang="en-US" sz="1200" b="0" i="0" kern="1200" dirty="0" err="1">
                <a:solidFill>
                  <a:schemeClr val="tx1"/>
                </a:solidFill>
                <a:effectLst/>
                <a:latin typeface="+mn-lt"/>
                <a:ea typeface="+mn-ea"/>
                <a:cs typeface="+mn-cs"/>
              </a:rPr>
              <a:t>Unsplash</a:t>
            </a:r>
            <a:r>
              <a:rPr lang="en-US" sz="1200" b="0" i="0" kern="1200" dirty="0">
                <a:solidFill>
                  <a:schemeClr val="tx1"/>
                </a:solidFill>
                <a:effectLst/>
                <a:latin typeface="+mn-lt"/>
                <a:ea typeface="+mn-ea"/>
                <a:cs typeface="+mn-cs"/>
              </a:rPr>
              <a:t> License.</a:t>
            </a:r>
            <a:endParaRPr lang="en-US" sz="1200" b="0" i="0" u="none" strike="noStrike" kern="1200" cap="none" dirty="0">
              <a:solidFill>
                <a:schemeClr val="tx1"/>
              </a:solidFill>
              <a:effectLst/>
              <a:latin typeface="+mn-lt"/>
              <a:ea typeface="+mn-ea"/>
              <a:cs typeface="+mn-cs"/>
              <a:sym typeface="Calibri"/>
            </a:endParaRPr>
          </a:p>
          <a:p>
            <a:pPr marL="0" marR="0" lvl="0" indent="0" algn="l" rtl="0">
              <a:spcBef>
                <a:spcPts val="0"/>
              </a:spcBef>
              <a:buSzPct val="25000"/>
              <a:buNone/>
            </a:pPr>
            <a:endParaRPr lang="en-US" sz="1200" b="0" i="0" u="none" strike="noStrike" kern="1200" cap="none" dirty="0">
              <a:solidFill>
                <a:schemeClr val="dk1"/>
              </a:solidFill>
              <a:effectLst/>
              <a:latin typeface="+mn-lt"/>
              <a:ea typeface="Calibri"/>
              <a:cs typeface="Calibri"/>
              <a:sym typeface="Calibri"/>
            </a:endParaRPr>
          </a:p>
          <a:p>
            <a:r>
              <a:rPr lang="en-US" sz="1200" b="0" i="0" u="none" strike="noStrike" kern="1200" cap="none" dirty="0">
                <a:solidFill>
                  <a:schemeClr val="dk1"/>
                </a:solidFill>
                <a:effectLst/>
                <a:latin typeface="+mn-lt"/>
                <a:ea typeface="Calibri"/>
                <a:cs typeface="Calibri"/>
                <a:sym typeface="Calibri"/>
              </a:rPr>
              <a:t>All text in these slides is taken from </a:t>
            </a:r>
            <a:r>
              <a:rPr lang="en-US" dirty="0">
                <a:hlinkClick r:id="rId5"/>
              </a:rPr>
              <a:t>https://courses.lumenlearning.com/wm-computerapplicationsmgrs/</a:t>
            </a:r>
            <a:r>
              <a:rPr lang="en-US" sz="1200" b="0" i="0" u="none" strike="noStrike" kern="1200" cap="none" dirty="0">
                <a:solidFill>
                  <a:schemeClr val="dk1"/>
                </a:solidFill>
                <a:effectLst/>
                <a:latin typeface="+mn-lt"/>
                <a:ea typeface="Calibri"/>
                <a:cs typeface="Calibri"/>
                <a:sym typeface="Calibri"/>
              </a:rPr>
              <a:t> where it is published under one or more open licenses.</a:t>
            </a:r>
            <a:endParaRPr lang="en-US" b="0" dirty="0">
              <a:effectLst/>
            </a:endParaRPr>
          </a:p>
          <a:p>
            <a:r>
              <a:rPr lang="en-US" sz="1200" b="0" i="0" u="none" strike="noStrike" kern="1200" cap="none" dirty="0">
                <a:solidFill>
                  <a:schemeClr val="dk1"/>
                </a:solidFill>
                <a:effectLst/>
                <a:latin typeface="+mn-lt"/>
                <a:ea typeface="Calibri"/>
                <a:cs typeface="Calibri"/>
                <a:sym typeface="Calibri"/>
              </a:rPr>
              <a:t>All images in these slides are attributed in the notes of the slide on which they appear and licensed as indicated. </a:t>
            </a:r>
          </a:p>
        </p:txBody>
      </p:sp>
      <p:sp>
        <p:nvSpPr>
          <p:cNvPr id="4" name="Slide Number Placeholder 3"/>
          <p:cNvSpPr>
            <a:spLocks noGrp="1"/>
          </p:cNvSpPr>
          <p:nvPr>
            <p:ph type="sldNum" sz="quarter" idx="10"/>
          </p:nvPr>
        </p:nvSpPr>
        <p:spPr/>
        <p:txBody>
          <a:bodyPr/>
          <a:lstStyle/>
          <a:p>
            <a:fld id="{BDFA9F2B-F3EF-434A-86F5-0B4D7F554D7C}" type="slidenum">
              <a:rPr lang="en-US" smtClean="0"/>
              <a:t>1</a:t>
            </a:fld>
            <a:endParaRPr lang="en-US"/>
          </a:p>
        </p:txBody>
      </p:sp>
    </p:spTree>
    <p:extLst>
      <p:ext uri="{BB962C8B-B14F-4D97-AF65-F5344CB8AC3E}">
        <p14:creationId xmlns:p14="http://schemas.microsoft.com/office/powerpoint/2010/main" val="888861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185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5906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C.</a:t>
            </a:r>
          </a:p>
        </p:txBody>
      </p:sp>
      <p:sp>
        <p:nvSpPr>
          <p:cNvPr id="4" name="Slide Number Placeholder 3"/>
          <p:cNvSpPr>
            <a:spLocks noGrp="1"/>
          </p:cNvSpPr>
          <p:nvPr>
            <p:ph type="sldNum" sz="quarter" idx="5"/>
          </p:nvPr>
        </p:nvSpPr>
        <p:spPr/>
        <p:txBody>
          <a:bodyPr/>
          <a:lstStyle/>
          <a:p>
            <a:fld id="{18F2F6AC-691A-CD4B-A41D-97966DEAFC0A}" type="slidenum">
              <a:rPr lang="en-US" smtClean="0"/>
              <a:t>26</a:t>
            </a:fld>
            <a:endParaRPr lang="en-US"/>
          </a:p>
        </p:txBody>
      </p:sp>
    </p:spTree>
    <p:extLst>
      <p:ext uri="{BB962C8B-B14F-4D97-AF65-F5344CB8AC3E}">
        <p14:creationId xmlns:p14="http://schemas.microsoft.com/office/powerpoint/2010/main" val="3925155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18F2F6AC-691A-CD4B-A41D-97966DEAFC0A}" type="slidenum">
              <a:rPr lang="en-US" smtClean="0"/>
              <a:t>27</a:t>
            </a:fld>
            <a:endParaRPr lang="en-US"/>
          </a:p>
        </p:txBody>
      </p:sp>
    </p:spTree>
    <p:extLst>
      <p:ext uri="{BB962C8B-B14F-4D97-AF65-F5344CB8AC3E}">
        <p14:creationId xmlns:p14="http://schemas.microsoft.com/office/powerpoint/2010/main" val="3555150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FA9F2B-F3EF-434A-86F5-0B4D7F554D7C}" type="slidenum">
              <a:rPr lang="en-US" smtClean="0"/>
              <a:t>28</a:t>
            </a:fld>
            <a:endParaRPr lang="en-US"/>
          </a:p>
        </p:txBody>
      </p:sp>
    </p:spTree>
    <p:extLst>
      <p:ext uri="{BB962C8B-B14F-4D97-AF65-F5344CB8AC3E}">
        <p14:creationId xmlns:p14="http://schemas.microsoft.com/office/powerpoint/2010/main" val="267455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60" name="Google Shape;60;p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715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886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C.</a:t>
            </a:r>
          </a:p>
        </p:txBody>
      </p:sp>
      <p:sp>
        <p:nvSpPr>
          <p:cNvPr id="4" name="Slide Number Placeholder 3"/>
          <p:cNvSpPr>
            <a:spLocks noGrp="1"/>
          </p:cNvSpPr>
          <p:nvPr>
            <p:ph type="sldNum" sz="quarter" idx="5"/>
          </p:nvPr>
        </p:nvSpPr>
        <p:spPr/>
        <p:txBody>
          <a:bodyPr/>
          <a:lstStyle/>
          <a:p>
            <a:fld id="{18F2F6AC-691A-CD4B-A41D-97966DEAFC0A}" type="slidenum">
              <a:rPr lang="en-US" smtClean="0"/>
              <a:t>12</a:t>
            </a:fld>
            <a:endParaRPr lang="en-US"/>
          </a:p>
        </p:txBody>
      </p:sp>
    </p:spTree>
    <p:extLst>
      <p:ext uri="{BB962C8B-B14F-4D97-AF65-F5344CB8AC3E}">
        <p14:creationId xmlns:p14="http://schemas.microsoft.com/office/powerpoint/2010/main" val="124890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8286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7483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9000" b="-9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314075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323268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C8D22088-7D72-174F-86CA-FA9690B11CEB}" type="slidenum">
              <a:rPr lang="en-US" smtClean="0"/>
              <a:t>‹#›</a:t>
            </a:fld>
            <a:endParaRPr lang="en-US"/>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14883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C8D22088-7D72-174F-86CA-FA9690B11CEB}" type="slidenum">
              <a:rPr lang="en-US" smtClean="0"/>
              <a:t>‹#›</a:t>
            </a:fld>
            <a:endParaRPr lang="en-US"/>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41082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C8D22088-7D72-174F-86CA-FA9690B11CEB}" type="slidenum">
              <a:rPr lang="en-US" smtClean="0"/>
              <a:t>‹#›</a:t>
            </a:fld>
            <a:endParaRPr lang="en-US"/>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6504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C8D22088-7D72-174F-86CA-FA9690B11CEB}" type="slidenum">
              <a:rPr lang="en-US" smtClean="0"/>
              <a:t>‹#›</a:t>
            </a:fld>
            <a:endParaRPr lang="en-US"/>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60246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C8D22088-7D72-174F-86CA-FA9690B11CEB}" type="slidenum">
              <a:rPr lang="en-US" smtClean="0"/>
              <a:t>‹#›</a:t>
            </a:fld>
            <a:endParaRPr lang="en-US"/>
          </a:p>
        </p:txBody>
      </p:sp>
    </p:spTree>
    <p:extLst>
      <p:ext uri="{BB962C8B-B14F-4D97-AF65-F5344CB8AC3E}">
        <p14:creationId xmlns:p14="http://schemas.microsoft.com/office/powerpoint/2010/main" val="274492161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9.xml"/><Relationship Id="rId5" Type="http://schemas.openxmlformats.org/officeDocument/2006/relationships/slide" Target="slide13.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t="-9000" b="-9000"/>
          </a:stretch>
        </a:blipFill>
        <a:effectLst/>
      </p:bgPr>
    </p:bg>
    <p:spTree>
      <p:nvGrpSpPr>
        <p:cNvPr id="1" name=""/>
        <p:cNvGrpSpPr/>
        <p:nvPr/>
      </p:nvGrpSpPr>
      <p:grpSpPr>
        <a:xfrm>
          <a:off x="0" y="0"/>
          <a:ext cx="0" cy="0"/>
          <a:chOff x="0" y="0"/>
          <a:chExt cx="0" cy="0"/>
        </a:xfrm>
      </p:grpSpPr>
      <p:sp>
        <p:nvSpPr>
          <p:cNvPr id="2" name="Title 1" descr="Computer Applications for Managers" title="Slide 1"/>
          <p:cNvSpPr>
            <a:spLocks noGrp="1"/>
          </p:cNvSpPr>
          <p:nvPr>
            <p:ph type="ctrTitle"/>
          </p:nvPr>
        </p:nvSpPr>
        <p:spPr/>
        <p:txBody>
          <a:bodyPr/>
          <a:lstStyle/>
          <a:p>
            <a:r>
              <a:rPr lang="en-US" dirty="0"/>
              <a:t>Computer Applications for Managers</a:t>
            </a:r>
          </a:p>
        </p:txBody>
      </p:sp>
      <p:sp>
        <p:nvSpPr>
          <p:cNvPr id="3" name="Subtitle 2" descr="Microsoft Excel, part 2" title="Slide 1"/>
          <p:cNvSpPr>
            <a:spLocks noGrp="1"/>
          </p:cNvSpPr>
          <p:nvPr>
            <p:ph type="subTitle" idx="1"/>
          </p:nvPr>
        </p:nvSpPr>
        <p:spPr/>
        <p:txBody>
          <a:bodyPr/>
          <a:lstStyle/>
          <a:p>
            <a:r>
              <a:rPr lang="en-US" dirty="0"/>
              <a:t>Microsoft Access Advanced Skills</a:t>
            </a:r>
          </a:p>
        </p:txBody>
      </p:sp>
    </p:spTree>
    <p:extLst>
      <p:ext uri="{BB962C8B-B14F-4D97-AF65-F5344CB8AC3E}">
        <p14:creationId xmlns:p14="http://schemas.microsoft.com/office/powerpoint/2010/main" val="86676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0617-467F-4148-A503-991DD95D07EE}"/>
              </a:ext>
            </a:extLst>
          </p:cNvPr>
          <p:cNvSpPr>
            <a:spLocks noGrp="1"/>
          </p:cNvSpPr>
          <p:nvPr>
            <p:ph type="title"/>
          </p:nvPr>
        </p:nvSpPr>
        <p:spPr/>
        <p:txBody>
          <a:bodyPr/>
          <a:lstStyle/>
          <a:p>
            <a:r>
              <a:rPr lang="en-US" dirty="0"/>
              <a:t>Adding Criteria to a Query</a:t>
            </a:r>
          </a:p>
        </p:txBody>
      </p:sp>
      <p:sp>
        <p:nvSpPr>
          <p:cNvPr id="3" name="Text Placeholder 2">
            <a:extLst>
              <a:ext uri="{FF2B5EF4-FFF2-40B4-BE49-F238E27FC236}">
                <a16:creationId xmlns:a16="http://schemas.microsoft.com/office/drawing/2014/main" id="{431C7686-411B-41BD-BB7D-72453C752DEF}"/>
              </a:ext>
            </a:extLst>
          </p:cNvPr>
          <p:cNvSpPr>
            <a:spLocks noGrp="1"/>
          </p:cNvSpPr>
          <p:nvPr>
            <p:ph type="body" idx="1"/>
          </p:nvPr>
        </p:nvSpPr>
        <p:spPr/>
        <p:txBody>
          <a:bodyPr/>
          <a:lstStyle/>
          <a:p>
            <a:r>
              <a:rPr lang="en-US" dirty="0"/>
              <a:t>Database Designer for more complex queries</a:t>
            </a:r>
          </a:p>
          <a:p>
            <a:pPr lvl="1"/>
            <a:r>
              <a:rPr lang="en-US" dirty="0"/>
              <a:t>Include or exclude data elements.</a:t>
            </a:r>
          </a:p>
          <a:p>
            <a:pPr lvl="1"/>
            <a:r>
              <a:rPr lang="en-US" dirty="0"/>
              <a:t>Run query.</a:t>
            </a:r>
          </a:p>
        </p:txBody>
      </p:sp>
      <p:pic>
        <p:nvPicPr>
          <p:cNvPr id="4098" name="Picture 2" descr="Employee table selected in &quot;Database Designer&quot; and &quot;Sales Representative&quot; is entered into the Criteria cell.">
            <a:extLst>
              <a:ext uri="{FF2B5EF4-FFF2-40B4-BE49-F238E27FC236}">
                <a16:creationId xmlns:a16="http://schemas.microsoft.com/office/drawing/2014/main" id="{49F07178-7309-4D8B-BD53-0218E8686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574" y="2835139"/>
            <a:ext cx="6575630" cy="334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94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E09C-4C54-4AA6-A95C-AEAEF25D79AF}"/>
              </a:ext>
            </a:extLst>
          </p:cNvPr>
          <p:cNvSpPr>
            <a:spLocks noGrp="1"/>
          </p:cNvSpPr>
          <p:nvPr>
            <p:ph type="title"/>
          </p:nvPr>
        </p:nvSpPr>
        <p:spPr/>
        <p:txBody>
          <a:bodyPr/>
          <a:lstStyle/>
          <a:p>
            <a:r>
              <a:rPr lang="en-US" dirty="0"/>
              <a:t>Saving Queries</a:t>
            </a:r>
          </a:p>
        </p:txBody>
      </p:sp>
      <p:sp>
        <p:nvSpPr>
          <p:cNvPr id="3" name="Text Placeholder 2">
            <a:extLst>
              <a:ext uri="{FF2B5EF4-FFF2-40B4-BE49-F238E27FC236}">
                <a16:creationId xmlns:a16="http://schemas.microsoft.com/office/drawing/2014/main" id="{0525504D-7479-4811-9060-7BB002100770}"/>
              </a:ext>
            </a:extLst>
          </p:cNvPr>
          <p:cNvSpPr>
            <a:spLocks noGrp="1"/>
          </p:cNvSpPr>
          <p:nvPr>
            <p:ph type="body" idx="1"/>
          </p:nvPr>
        </p:nvSpPr>
        <p:spPr>
          <a:xfrm>
            <a:off x="838200" y="1825625"/>
            <a:ext cx="3394587" cy="4351338"/>
          </a:xfrm>
        </p:spPr>
        <p:txBody>
          <a:bodyPr/>
          <a:lstStyle/>
          <a:p>
            <a:r>
              <a:rPr lang="en-US" dirty="0"/>
              <a:t>Save a query</a:t>
            </a:r>
          </a:p>
          <a:p>
            <a:pPr lvl="1"/>
            <a:r>
              <a:rPr lang="en-US" dirty="0"/>
              <a:t>File &gt; Save As</a:t>
            </a:r>
          </a:p>
          <a:p>
            <a:pPr lvl="1"/>
            <a:r>
              <a:rPr lang="en-US" dirty="0"/>
              <a:t>Enter query name</a:t>
            </a:r>
          </a:p>
          <a:p>
            <a:pPr lvl="1"/>
            <a:endParaRPr lang="en-US" dirty="0"/>
          </a:p>
        </p:txBody>
      </p:sp>
      <p:pic>
        <p:nvPicPr>
          <p:cNvPr id="5122" name="Picture 2" descr="Save As window open with Query Name field populated with the text &quot;Employee Sales Reps&quot;.">
            <a:extLst>
              <a:ext uri="{FF2B5EF4-FFF2-40B4-BE49-F238E27FC236}">
                <a16:creationId xmlns:a16="http://schemas.microsoft.com/office/drawing/2014/main" id="{C0CE27D8-B5B6-49E0-B16C-0A4DF6678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787" y="1526125"/>
            <a:ext cx="7209810" cy="421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18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1F13-B161-49DA-BA4C-43331C47AAB6}"/>
              </a:ext>
            </a:extLst>
          </p:cNvPr>
          <p:cNvSpPr>
            <a:spLocks noGrp="1"/>
          </p:cNvSpPr>
          <p:nvPr>
            <p:ph type="title"/>
          </p:nvPr>
        </p:nvSpPr>
        <p:spPr/>
        <p:txBody>
          <a:bodyPr/>
          <a:lstStyle/>
          <a:p>
            <a:r>
              <a:rPr lang="en-US" dirty="0"/>
              <a:t>Practice Question 1 </a:t>
            </a:r>
          </a:p>
        </p:txBody>
      </p:sp>
      <p:sp>
        <p:nvSpPr>
          <p:cNvPr id="3" name="Text Placeholder 2">
            <a:extLst>
              <a:ext uri="{FF2B5EF4-FFF2-40B4-BE49-F238E27FC236}">
                <a16:creationId xmlns:a16="http://schemas.microsoft.com/office/drawing/2014/main" id="{F7F37A9E-CF48-45F1-930D-FDE00979DDE9}"/>
              </a:ext>
            </a:extLst>
          </p:cNvPr>
          <p:cNvSpPr>
            <a:spLocks noGrp="1"/>
          </p:cNvSpPr>
          <p:nvPr>
            <p:ph type="body" idx="1"/>
          </p:nvPr>
        </p:nvSpPr>
        <p:spPr/>
        <p:txBody>
          <a:bodyPr/>
          <a:lstStyle/>
          <a:p>
            <a:pPr marL="38100" indent="0">
              <a:buNone/>
            </a:pPr>
            <a:r>
              <a:rPr lang="en-US" sz="2400" dirty="0"/>
              <a:t>Zander just imported an Excel customer contact table into Access. He now wants to clean up the data a bit. He knows he can run a query to help eliminate customer information copies. Which query should Zander run to clean up his data?</a:t>
            </a:r>
          </a:p>
          <a:p>
            <a:pPr marL="38100" indent="0">
              <a:buNone/>
            </a:pPr>
            <a:endParaRPr lang="en-US" sz="2400" dirty="0"/>
          </a:p>
          <a:p>
            <a:pPr marL="857250" lvl="1" indent="-457200">
              <a:lnSpc>
                <a:spcPct val="100000"/>
              </a:lnSpc>
              <a:buFont typeface="+mj-lt"/>
              <a:buAutoNum type="alphaUcPeriod"/>
            </a:pPr>
            <a:r>
              <a:rPr lang="en-US" sz="2000" dirty="0"/>
              <a:t>Find Unmatched Query Wizard</a:t>
            </a:r>
          </a:p>
          <a:p>
            <a:pPr marL="857250" lvl="1" indent="-457200">
              <a:lnSpc>
                <a:spcPct val="100000"/>
              </a:lnSpc>
              <a:buFont typeface="+mj-lt"/>
              <a:buAutoNum type="alphaUcPeriod"/>
            </a:pPr>
            <a:r>
              <a:rPr lang="en-US" sz="2000" dirty="0"/>
              <a:t>Crosstab Query Wizard</a:t>
            </a:r>
          </a:p>
          <a:p>
            <a:pPr marL="857250" lvl="1" indent="-457200">
              <a:lnSpc>
                <a:spcPct val="100000"/>
              </a:lnSpc>
              <a:buFont typeface="+mj-lt"/>
              <a:buAutoNum type="alphaUcPeriod"/>
            </a:pPr>
            <a:r>
              <a:rPr lang="en-US" sz="2000" dirty="0"/>
              <a:t>Find Duplicates Query Wizard</a:t>
            </a:r>
          </a:p>
          <a:p>
            <a:pPr marL="857250" lvl="1" indent="-457200">
              <a:lnSpc>
                <a:spcPct val="100000"/>
              </a:lnSpc>
              <a:buFont typeface="+mj-lt"/>
              <a:buAutoNum type="alphaUcPeriod"/>
            </a:pPr>
            <a:r>
              <a:rPr lang="en-US" sz="2000" dirty="0"/>
              <a:t>Simple Query Wizard</a:t>
            </a:r>
          </a:p>
          <a:p>
            <a:pPr lvl="1">
              <a:lnSpc>
                <a:spcPct val="150000"/>
              </a:lnSpc>
            </a:pPr>
            <a:endParaRPr lang="en-US" dirty="0"/>
          </a:p>
        </p:txBody>
      </p:sp>
    </p:spTree>
    <p:extLst>
      <p:ext uri="{BB962C8B-B14F-4D97-AF65-F5344CB8AC3E}">
        <p14:creationId xmlns:p14="http://schemas.microsoft.com/office/powerpoint/2010/main" val="98090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p:txBody>
          <a:bodyPr/>
          <a:lstStyle/>
          <a:p>
            <a:pPr lvl="0"/>
            <a:r>
              <a:rPr lang="en-US" dirty="0"/>
              <a:t>Forms and Reports</a:t>
            </a:r>
          </a:p>
        </p:txBody>
      </p:sp>
    </p:spTree>
    <p:extLst>
      <p:ext uri="{BB962C8B-B14F-4D97-AF65-F5344CB8AC3E}">
        <p14:creationId xmlns:p14="http://schemas.microsoft.com/office/powerpoint/2010/main" val="3930487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dirty="0"/>
              <a:t>Learning Outcomes: </a:t>
            </a:r>
            <a:r>
              <a:rPr lang="en-US" dirty="0">
                <a:solidFill>
                  <a:schemeClr val="tx1"/>
                </a:solidFill>
              </a:rPr>
              <a:t>Forms and Reports</a:t>
            </a:r>
            <a:endParaRPr dirty="0"/>
          </a:p>
        </p:txBody>
      </p:sp>
      <p:sp>
        <p:nvSpPr>
          <p:cNvPr id="73" name="Google Shape;73;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buNone/>
            </a:pPr>
            <a:r>
              <a:rPr lang="en-US" sz="2400" dirty="0"/>
              <a:t>14.3: </a:t>
            </a:r>
            <a:r>
              <a:rPr lang="en-US" sz="2400" dirty="0">
                <a:solidFill>
                  <a:schemeClr val="tx1"/>
                </a:solidFill>
              </a:rPr>
              <a:t>Use forms and reports</a:t>
            </a:r>
            <a:endParaRPr sz="2400" dirty="0">
              <a:solidFill>
                <a:schemeClr val="tx1"/>
              </a:solidFill>
            </a:endParaRPr>
          </a:p>
          <a:p>
            <a:pPr marL="582930" lvl="1" indent="0">
              <a:buNone/>
            </a:pPr>
            <a:r>
              <a:rPr lang="en-US" sz="2200" dirty="0"/>
              <a:t>14.3.1: Define forms in Microsoft Access</a:t>
            </a:r>
            <a:endParaRPr lang="en-US" sz="2200" dirty="0">
              <a:solidFill>
                <a:schemeClr val="tx1"/>
              </a:solidFill>
            </a:endParaRPr>
          </a:p>
          <a:p>
            <a:pPr marL="582930" lvl="1" indent="0">
              <a:buNone/>
            </a:pPr>
            <a:r>
              <a:rPr lang="en-US" sz="2200" dirty="0"/>
              <a:t>14.3.2: Create basic forms</a:t>
            </a:r>
          </a:p>
          <a:p>
            <a:pPr marL="582930" lvl="1" indent="0">
              <a:buNone/>
            </a:pPr>
            <a:r>
              <a:rPr lang="en-US" sz="2200" dirty="0"/>
              <a:t>14.3.3: Compare different form controls and views</a:t>
            </a:r>
          </a:p>
          <a:p>
            <a:pPr marL="582930" lvl="1" indent="0">
              <a:buNone/>
            </a:pPr>
            <a:r>
              <a:rPr lang="en-US" sz="2200" dirty="0"/>
              <a:t>14.3.4: Present data on reports</a:t>
            </a:r>
          </a:p>
          <a:p>
            <a:pPr marL="582930" lvl="1" indent="0">
              <a:buNone/>
            </a:pPr>
            <a:endParaRPr dirty="0"/>
          </a:p>
        </p:txBody>
      </p:sp>
    </p:spTree>
    <p:extLst>
      <p:ext uri="{BB962C8B-B14F-4D97-AF65-F5344CB8AC3E}">
        <p14:creationId xmlns:p14="http://schemas.microsoft.com/office/powerpoint/2010/main" val="3828848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4265-F96B-4A28-ACA7-6B1E74666E48}"/>
              </a:ext>
            </a:extLst>
          </p:cNvPr>
          <p:cNvSpPr>
            <a:spLocks noGrp="1"/>
          </p:cNvSpPr>
          <p:nvPr>
            <p:ph type="title"/>
          </p:nvPr>
        </p:nvSpPr>
        <p:spPr/>
        <p:txBody>
          <a:bodyPr/>
          <a:lstStyle/>
          <a:p>
            <a:r>
              <a:rPr lang="en-US" dirty="0"/>
              <a:t>Understanding Forms and Reports</a:t>
            </a:r>
          </a:p>
        </p:txBody>
      </p:sp>
      <p:pic>
        <p:nvPicPr>
          <p:cNvPr id="4" name="Picture 3" descr="Rowen Retail Customer Contact form open in Microsoft access. Form contains the following fields: ID1, ID, First, Last, Address, City, State, and Zip Code.">
            <a:extLst>
              <a:ext uri="{FF2B5EF4-FFF2-40B4-BE49-F238E27FC236}">
                <a16:creationId xmlns:a16="http://schemas.microsoft.com/office/drawing/2014/main" id="{5F3814BA-0DAC-49B8-9535-1E4D6348BE9C}"/>
              </a:ext>
            </a:extLst>
          </p:cNvPr>
          <p:cNvPicPr>
            <a:picLocks noChangeAspect="1"/>
          </p:cNvPicPr>
          <p:nvPr/>
        </p:nvPicPr>
        <p:blipFill>
          <a:blip r:embed="rId2"/>
          <a:stretch>
            <a:fillRect/>
          </a:stretch>
        </p:blipFill>
        <p:spPr>
          <a:xfrm>
            <a:off x="1131449" y="1991740"/>
            <a:ext cx="5770749" cy="4019107"/>
          </a:xfrm>
          <a:prstGeom prst="rect">
            <a:avLst/>
          </a:prstGeom>
        </p:spPr>
      </p:pic>
      <p:sp>
        <p:nvSpPr>
          <p:cNvPr id="3" name="Text Placeholder 2">
            <a:extLst>
              <a:ext uri="{FF2B5EF4-FFF2-40B4-BE49-F238E27FC236}">
                <a16:creationId xmlns:a16="http://schemas.microsoft.com/office/drawing/2014/main" id="{5D375521-2FE1-486C-8D9D-CA1325CDAB00}"/>
              </a:ext>
            </a:extLst>
          </p:cNvPr>
          <p:cNvSpPr>
            <a:spLocks noGrp="1"/>
          </p:cNvSpPr>
          <p:nvPr>
            <p:ph type="body" idx="1"/>
          </p:nvPr>
        </p:nvSpPr>
        <p:spPr>
          <a:xfrm>
            <a:off x="7197213" y="1825625"/>
            <a:ext cx="4156586" cy="4351338"/>
          </a:xfrm>
        </p:spPr>
        <p:txBody>
          <a:bodyPr/>
          <a:lstStyle/>
          <a:p>
            <a:pPr marL="38100" indent="0">
              <a:buNone/>
            </a:pPr>
            <a:r>
              <a:rPr lang="en-US" dirty="0"/>
              <a:t>Access forms:</a:t>
            </a:r>
          </a:p>
          <a:p>
            <a:pPr lvl="1"/>
            <a:r>
              <a:rPr lang="en-US" dirty="0"/>
              <a:t>An object window to see database data. </a:t>
            </a:r>
          </a:p>
          <a:p>
            <a:pPr lvl="1"/>
            <a:r>
              <a:rPr lang="en-US" dirty="0"/>
              <a:t>Used for user interfaces to enter or manipulate data.</a:t>
            </a:r>
          </a:p>
          <a:p>
            <a:pPr lvl="1"/>
            <a:endParaRPr lang="en-US" dirty="0"/>
          </a:p>
        </p:txBody>
      </p:sp>
    </p:spTree>
    <p:extLst>
      <p:ext uri="{BB962C8B-B14F-4D97-AF65-F5344CB8AC3E}">
        <p14:creationId xmlns:p14="http://schemas.microsoft.com/office/powerpoint/2010/main" val="2734317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9241-13C7-4924-84C9-D42CB4517871}"/>
              </a:ext>
            </a:extLst>
          </p:cNvPr>
          <p:cNvSpPr>
            <a:spLocks noGrp="1"/>
          </p:cNvSpPr>
          <p:nvPr>
            <p:ph type="title"/>
          </p:nvPr>
        </p:nvSpPr>
        <p:spPr/>
        <p:txBody>
          <a:bodyPr/>
          <a:lstStyle/>
          <a:p>
            <a:pPr fontAlgn="base"/>
            <a:r>
              <a:rPr lang="en-US" dirty="0"/>
              <a:t>Creating Basic Forms</a:t>
            </a:r>
          </a:p>
        </p:txBody>
      </p:sp>
      <p:sp>
        <p:nvSpPr>
          <p:cNvPr id="3" name="Text Placeholder 2">
            <a:extLst>
              <a:ext uri="{FF2B5EF4-FFF2-40B4-BE49-F238E27FC236}">
                <a16:creationId xmlns:a16="http://schemas.microsoft.com/office/drawing/2014/main" id="{48E82EB7-A130-4795-AEA6-0ACE2C768A1D}"/>
              </a:ext>
            </a:extLst>
          </p:cNvPr>
          <p:cNvSpPr>
            <a:spLocks noGrp="1"/>
          </p:cNvSpPr>
          <p:nvPr>
            <p:ph type="body" idx="1"/>
          </p:nvPr>
        </p:nvSpPr>
        <p:spPr>
          <a:xfrm>
            <a:off x="838200" y="1825625"/>
            <a:ext cx="5257800" cy="4351338"/>
          </a:xfrm>
        </p:spPr>
        <p:txBody>
          <a:bodyPr/>
          <a:lstStyle/>
          <a:p>
            <a:pPr marL="38100" indent="0">
              <a:buNone/>
            </a:pPr>
            <a:r>
              <a:rPr lang="en-US" dirty="0"/>
              <a:t>Basic Form</a:t>
            </a:r>
          </a:p>
          <a:p>
            <a:r>
              <a:rPr lang="en-US" dirty="0"/>
              <a:t>Select table or query</a:t>
            </a:r>
          </a:p>
          <a:p>
            <a:r>
              <a:rPr lang="en-US" dirty="0"/>
              <a:t>Create tab &gt; Forms group &gt; Form</a:t>
            </a:r>
          </a:p>
          <a:p>
            <a:r>
              <a:rPr lang="en-US" dirty="0"/>
              <a:t>Select Wizard or Form </a:t>
            </a:r>
          </a:p>
        </p:txBody>
      </p:sp>
      <p:pic>
        <p:nvPicPr>
          <p:cNvPr id="4" name="Picture 3" descr="Close up of forms options which include the following buttons: Form, Form Design, Blank Form, form Wizard, Navigation (drop down menu) and More Forms (drop down menu).">
            <a:extLst>
              <a:ext uri="{FF2B5EF4-FFF2-40B4-BE49-F238E27FC236}">
                <a16:creationId xmlns:a16="http://schemas.microsoft.com/office/drawing/2014/main" id="{CBC13996-0B54-4477-BBB0-49BBB7479D90}"/>
              </a:ext>
            </a:extLst>
          </p:cNvPr>
          <p:cNvPicPr>
            <a:picLocks noChangeAspect="1"/>
          </p:cNvPicPr>
          <p:nvPr/>
        </p:nvPicPr>
        <p:blipFill>
          <a:blip r:embed="rId2"/>
          <a:stretch>
            <a:fillRect/>
          </a:stretch>
        </p:blipFill>
        <p:spPr>
          <a:xfrm>
            <a:off x="1462080" y="3865076"/>
            <a:ext cx="4010040" cy="2062778"/>
          </a:xfrm>
          <a:prstGeom prst="rect">
            <a:avLst/>
          </a:prstGeom>
        </p:spPr>
      </p:pic>
      <p:pic>
        <p:nvPicPr>
          <p:cNvPr id="6" name="Picture 5" descr="Navigation drop down menu contains the following items: Horizontal Tabs, Vertical Tabs (left), Vertical Tabs (right), Horizontal Tabs (2 Levels), Horizonal Tabs and Vertical Tabs (Left), Horizontal Tabs and Vertical Tabs (right).">
            <a:extLst>
              <a:ext uri="{FF2B5EF4-FFF2-40B4-BE49-F238E27FC236}">
                <a16:creationId xmlns:a16="http://schemas.microsoft.com/office/drawing/2014/main" id="{BF8997D3-F500-45E8-A162-37A0BCF47213}"/>
              </a:ext>
            </a:extLst>
          </p:cNvPr>
          <p:cNvPicPr>
            <a:picLocks noChangeAspect="1"/>
          </p:cNvPicPr>
          <p:nvPr/>
        </p:nvPicPr>
        <p:blipFill>
          <a:blip r:embed="rId3"/>
          <a:stretch>
            <a:fillRect/>
          </a:stretch>
        </p:blipFill>
        <p:spPr>
          <a:xfrm>
            <a:off x="6096000" y="2708404"/>
            <a:ext cx="2876550" cy="3219450"/>
          </a:xfrm>
          <a:prstGeom prst="rect">
            <a:avLst/>
          </a:prstGeom>
        </p:spPr>
      </p:pic>
      <p:pic>
        <p:nvPicPr>
          <p:cNvPr id="5" name="Picture 4" descr="More Forms drop down menu includes the following items: Multiple Items, Datasheet, Split Form, and Modal Dialogue.">
            <a:extLst>
              <a:ext uri="{FF2B5EF4-FFF2-40B4-BE49-F238E27FC236}">
                <a16:creationId xmlns:a16="http://schemas.microsoft.com/office/drawing/2014/main" id="{D1B67675-B4AF-454B-A6B1-D66961AB11F8}"/>
              </a:ext>
            </a:extLst>
          </p:cNvPr>
          <p:cNvPicPr>
            <a:picLocks noChangeAspect="1"/>
          </p:cNvPicPr>
          <p:nvPr/>
        </p:nvPicPr>
        <p:blipFill>
          <a:blip r:embed="rId4"/>
          <a:stretch>
            <a:fillRect/>
          </a:stretch>
        </p:blipFill>
        <p:spPr>
          <a:xfrm>
            <a:off x="9315304" y="2472355"/>
            <a:ext cx="2038496" cy="3455499"/>
          </a:xfrm>
          <a:prstGeom prst="rect">
            <a:avLst/>
          </a:prstGeom>
        </p:spPr>
      </p:pic>
    </p:spTree>
    <p:extLst>
      <p:ext uri="{BB962C8B-B14F-4D97-AF65-F5344CB8AC3E}">
        <p14:creationId xmlns:p14="http://schemas.microsoft.com/office/powerpoint/2010/main" val="2210934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E56A-E20E-4B07-9296-6B25F1F9F65B}"/>
              </a:ext>
            </a:extLst>
          </p:cNvPr>
          <p:cNvSpPr>
            <a:spLocks noGrp="1"/>
          </p:cNvSpPr>
          <p:nvPr>
            <p:ph type="title"/>
          </p:nvPr>
        </p:nvSpPr>
        <p:spPr/>
        <p:txBody>
          <a:bodyPr/>
          <a:lstStyle/>
          <a:p>
            <a:pPr fontAlgn="base"/>
            <a:r>
              <a:rPr lang="en-US" dirty="0"/>
              <a:t>Form Controls and Views</a:t>
            </a:r>
          </a:p>
        </p:txBody>
      </p:sp>
      <p:sp>
        <p:nvSpPr>
          <p:cNvPr id="3" name="Text Placeholder 2">
            <a:extLst>
              <a:ext uri="{FF2B5EF4-FFF2-40B4-BE49-F238E27FC236}">
                <a16:creationId xmlns:a16="http://schemas.microsoft.com/office/drawing/2014/main" id="{E62E3DCF-C31C-4E8D-80DA-28C261659A0A}"/>
              </a:ext>
            </a:extLst>
          </p:cNvPr>
          <p:cNvSpPr>
            <a:spLocks noGrp="1"/>
          </p:cNvSpPr>
          <p:nvPr>
            <p:ph type="body" idx="1"/>
          </p:nvPr>
        </p:nvSpPr>
        <p:spPr>
          <a:xfrm>
            <a:off x="838200" y="1825625"/>
            <a:ext cx="5577348" cy="4351338"/>
          </a:xfrm>
        </p:spPr>
        <p:txBody>
          <a:bodyPr/>
          <a:lstStyle/>
          <a:p>
            <a:pPr marL="38100" indent="0">
              <a:buNone/>
            </a:pPr>
            <a:r>
              <a:rPr lang="en-US" dirty="0"/>
              <a:t>Two view to modify forms and controls</a:t>
            </a:r>
          </a:p>
          <a:p>
            <a:endParaRPr lang="en-US" dirty="0"/>
          </a:p>
          <a:p>
            <a:r>
              <a:rPr lang="en-US" dirty="0"/>
              <a:t>Layout view</a:t>
            </a:r>
          </a:p>
          <a:p>
            <a:pPr lvl="1"/>
            <a:r>
              <a:rPr lang="en-US" sz="1900" dirty="0"/>
              <a:t>Most comprehensive way to change form.</a:t>
            </a:r>
          </a:p>
          <a:p>
            <a:pPr lvl="1"/>
            <a:r>
              <a:rPr lang="en-US" sz="1900" dirty="0"/>
              <a:t>Live form in layout view.</a:t>
            </a:r>
          </a:p>
          <a:p>
            <a:pPr lvl="1"/>
            <a:endParaRPr lang="en-US" dirty="0"/>
          </a:p>
          <a:p>
            <a:pPr marL="400050" lvl="1" indent="0">
              <a:buNone/>
            </a:pPr>
            <a:endParaRPr lang="en-US" dirty="0"/>
          </a:p>
          <a:p>
            <a:r>
              <a:rPr lang="en-US" dirty="0"/>
              <a:t>Design view</a:t>
            </a:r>
          </a:p>
          <a:p>
            <a:pPr lvl="1"/>
            <a:r>
              <a:rPr lang="en-US" sz="1900" dirty="0"/>
              <a:t>Used for detailed structure aspects.</a:t>
            </a:r>
          </a:p>
          <a:p>
            <a:pPr lvl="2"/>
            <a:r>
              <a:rPr lang="en-US" sz="1750" dirty="0"/>
              <a:t>Header, Detail and Footer</a:t>
            </a:r>
          </a:p>
          <a:p>
            <a:pPr lvl="1"/>
            <a:r>
              <a:rPr lang="en-US" sz="1900" dirty="0"/>
              <a:t>Not a live form – can’t see data effects.</a:t>
            </a:r>
          </a:p>
          <a:p>
            <a:pPr marL="762000" lvl="2" indent="0">
              <a:buNone/>
            </a:pPr>
            <a:endParaRPr lang="en-US" dirty="0"/>
          </a:p>
        </p:txBody>
      </p:sp>
      <p:pic>
        <p:nvPicPr>
          <p:cNvPr id="4" name="Picture 3" descr="View drop down menu includes to following items: Form view, Layout view, and Design view.">
            <a:extLst>
              <a:ext uri="{FF2B5EF4-FFF2-40B4-BE49-F238E27FC236}">
                <a16:creationId xmlns:a16="http://schemas.microsoft.com/office/drawing/2014/main" id="{76CE4754-C7CC-438E-8B3E-471EC7021D1B}"/>
              </a:ext>
            </a:extLst>
          </p:cNvPr>
          <p:cNvPicPr>
            <a:picLocks noChangeAspect="1"/>
          </p:cNvPicPr>
          <p:nvPr/>
        </p:nvPicPr>
        <p:blipFill>
          <a:blip r:embed="rId2"/>
          <a:stretch>
            <a:fillRect/>
          </a:stretch>
        </p:blipFill>
        <p:spPr>
          <a:xfrm>
            <a:off x="7256207" y="1592724"/>
            <a:ext cx="3372771" cy="4562116"/>
          </a:xfrm>
          <a:prstGeom prst="rect">
            <a:avLst/>
          </a:prstGeom>
        </p:spPr>
      </p:pic>
    </p:spTree>
    <p:extLst>
      <p:ext uri="{BB962C8B-B14F-4D97-AF65-F5344CB8AC3E}">
        <p14:creationId xmlns:p14="http://schemas.microsoft.com/office/powerpoint/2010/main" val="277714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292C-B1A5-4852-A2B6-DB71705CAC6A}"/>
              </a:ext>
            </a:extLst>
          </p:cNvPr>
          <p:cNvSpPr>
            <a:spLocks noGrp="1"/>
          </p:cNvSpPr>
          <p:nvPr>
            <p:ph type="title"/>
          </p:nvPr>
        </p:nvSpPr>
        <p:spPr/>
        <p:txBody>
          <a:bodyPr/>
          <a:lstStyle/>
          <a:p>
            <a:pPr fontAlgn="base"/>
            <a:r>
              <a:rPr lang="en-US" dirty="0"/>
              <a:t>Presenting Data on Reports</a:t>
            </a:r>
          </a:p>
        </p:txBody>
      </p:sp>
      <p:sp>
        <p:nvSpPr>
          <p:cNvPr id="3" name="Text Placeholder 2">
            <a:extLst>
              <a:ext uri="{FF2B5EF4-FFF2-40B4-BE49-F238E27FC236}">
                <a16:creationId xmlns:a16="http://schemas.microsoft.com/office/drawing/2014/main" id="{CF318576-9D8D-4C4B-A9FD-C6CD34509FAB}"/>
              </a:ext>
            </a:extLst>
          </p:cNvPr>
          <p:cNvSpPr>
            <a:spLocks noGrp="1"/>
          </p:cNvSpPr>
          <p:nvPr>
            <p:ph type="body" idx="1"/>
          </p:nvPr>
        </p:nvSpPr>
        <p:spPr/>
        <p:txBody>
          <a:bodyPr/>
          <a:lstStyle/>
          <a:p>
            <a:r>
              <a:rPr lang="en-US" dirty="0"/>
              <a:t>Reports are for output</a:t>
            </a:r>
          </a:p>
          <a:p>
            <a:pPr lvl="1"/>
            <a:r>
              <a:rPr lang="en-US" dirty="0"/>
              <a:t>Primary way users consume information</a:t>
            </a:r>
          </a:p>
          <a:p>
            <a:pPr lvl="1"/>
            <a:endParaRPr lang="en-US" dirty="0"/>
          </a:p>
          <a:p>
            <a:r>
              <a:rPr lang="en-US" dirty="0"/>
              <a:t>Use Report Wizard</a:t>
            </a:r>
          </a:p>
          <a:p>
            <a:pPr lvl="1"/>
            <a:endParaRPr lang="en-US" dirty="0"/>
          </a:p>
        </p:txBody>
      </p:sp>
      <p:pic>
        <p:nvPicPr>
          <p:cNvPr id="7170" name="Picture 2" descr="A Report Wizard Dialog Box. Under Tables/Queries Query: Inventory is selected. The Selected Fields box has been filled with the following: &quot;Qty Purchased, Qty On Hand, Qty Available, Qty on Order, Reorder Level, Qty Below Target Level, Current Level, and Qty to Reorder&quot;">
            <a:extLst>
              <a:ext uri="{FF2B5EF4-FFF2-40B4-BE49-F238E27FC236}">
                <a16:creationId xmlns:a16="http://schemas.microsoft.com/office/drawing/2014/main" id="{4CEC3E56-32FD-413C-B401-791E598BD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141" y="3429000"/>
            <a:ext cx="3709527" cy="274999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 Report Wizard Dialog Box. It asks &quot;What sort order do you want for your records?&quot; Product ID will be sorted by Ascending order. ">
            <a:extLst>
              <a:ext uri="{FF2B5EF4-FFF2-40B4-BE49-F238E27FC236}">
                <a16:creationId xmlns:a16="http://schemas.microsoft.com/office/drawing/2014/main" id="{719921F5-FBB0-44A6-B846-C376870C0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156" y="3392489"/>
            <a:ext cx="3571875" cy="2686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85F64E-FF3E-4586-90A7-FF678BE98EF5}"/>
              </a:ext>
            </a:extLst>
          </p:cNvPr>
          <p:cNvSpPr txBox="1"/>
          <p:nvPr/>
        </p:nvSpPr>
        <p:spPr>
          <a:xfrm>
            <a:off x="9816280" y="4134300"/>
            <a:ext cx="1120878" cy="369332"/>
          </a:xfrm>
          <a:prstGeom prst="rect">
            <a:avLst/>
          </a:prstGeom>
          <a:noFill/>
        </p:spPr>
        <p:txBody>
          <a:bodyPr wrap="square" rtlCol="0">
            <a:spAutoFit/>
          </a:bodyPr>
          <a:lstStyle/>
          <a:p>
            <a:r>
              <a:rPr lang="en-US" sz="1800" dirty="0">
                <a:latin typeface="Century Gothic" panose="020B0502020202020204" pitchFamily="34" charset="0"/>
              </a:rPr>
              <a:t>Report</a:t>
            </a:r>
          </a:p>
        </p:txBody>
      </p:sp>
      <p:pic>
        <p:nvPicPr>
          <p:cNvPr id="7174" name="Picture 6" descr="Inventory datasheet. The previously selected fields are the heading rows of the table.">
            <a:extLst>
              <a:ext uri="{FF2B5EF4-FFF2-40B4-BE49-F238E27FC236}">
                <a16:creationId xmlns:a16="http://schemas.microsoft.com/office/drawing/2014/main" id="{F64C0433-0120-454C-97B5-C8AEC4B4B1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2624" y="4638567"/>
            <a:ext cx="3180347" cy="143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877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p:txBody>
          <a:bodyPr/>
          <a:lstStyle/>
          <a:p>
            <a:pPr lvl="0"/>
            <a:r>
              <a:rPr lang="en-US" dirty="0"/>
              <a:t>Analyzing Data</a:t>
            </a:r>
          </a:p>
        </p:txBody>
      </p:sp>
    </p:spTree>
    <p:extLst>
      <p:ext uri="{BB962C8B-B14F-4D97-AF65-F5344CB8AC3E}">
        <p14:creationId xmlns:p14="http://schemas.microsoft.com/office/powerpoint/2010/main" val="424889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2"/>
          <p:cNvSpPr txBox="1">
            <a:spLocks noGrp="1"/>
          </p:cNvSpPr>
          <p:nvPr>
            <p:ph type="title"/>
          </p:nvPr>
        </p:nvSpPr>
        <p:spPr>
          <a:xfrm>
            <a:off x="838200" y="496887"/>
            <a:ext cx="10515600" cy="1325563"/>
          </a:xfrm>
          <a:prstGeom prst="rect">
            <a:avLst/>
          </a:prstGeom>
          <a:noFill/>
          <a:ln>
            <a:noFill/>
          </a:ln>
        </p:spPr>
        <p:txBody>
          <a:bodyPr spcFirstLastPara="1" wrap="square" lIns="91425" tIns="45700" rIns="91425" bIns="45700" anchor="ctr" anchorCtr="0">
            <a:noAutofit/>
          </a:bodyPr>
          <a:lstStyle/>
          <a:p>
            <a:pPr marL="38100" lvl="0" indent="0" algn="l" rtl="0">
              <a:lnSpc>
                <a:spcPct val="90000"/>
              </a:lnSpc>
              <a:spcBef>
                <a:spcPts val="0"/>
              </a:spcBef>
              <a:spcAft>
                <a:spcPts val="0"/>
              </a:spcAft>
              <a:buSzPts val="4400"/>
              <a:buNone/>
            </a:pPr>
            <a:r>
              <a:rPr lang="en-US"/>
              <a:t>Module Learning Outcomes</a:t>
            </a:r>
            <a:endParaRPr/>
          </a:p>
        </p:txBody>
      </p:sp>
      <p:sp>
        <p:nvSpPr>
          <p:cNvPr id="62" name="Google Shape;62;p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buNone/>
            </a:pPr>
            <a:r>
              <a:rPr lang="en-US" sz="2800" dirty="0"/>
              <a:t>Perform advanced tasks in Microsoft Access</a:t>
            </a:r>
          </a:p>
          <a:p>
            <a:pPr marL="38100" lvl="0" indent="0" algn="l" rtl="0">
              <a:lnSpc>
                <a:spcPct val="90000"/>
              </a:lnSpc>
              <a:spcBef>
                <a:spcPts val="750"/>
              </a:spcBef>
              <a:spcAft>
                <a:spcPts val="0"/>
              </a:spcAft>
              <a:buSzPts val="2800"/>
              <a:buNone/>
            </a:pPr>
            <a:endParaRPr sz="2200" dirty="0"/>
          </a:p>
          <a:p>
            <a:pPr marL="932688" indent="-457200">
              <a:spcBef>
                <a:spcPts val="375"/>
              </a:spcBef>
              <a:buNone/>
            </a:pPr>
            <a:r>
              <a:rPr lang="en-US" sz="2400" dirty="0">
                <a:solidFill>
                  <a:schemeClr val="tx1"/>
                </a:solidFill>
                <a:hlinkClick r:id="rId3" action="ppaction://hlinksldjump"/>
              </a:rPr>
              <a:t>14.1: Import and export data</a:t>
            </a:r>
            <a:endParaRPr sz="2400" dirty="0">
              <a:solidFill>
                <a:schemeClr val="tx1"/>
              </a:solidFill>
            </a:endParaRPr>
          </a:p>
          <a:p>
            <a:pPr marL="932688" indent="-457200">
              <a:spcBef>
                <a:spcPts val="375"/>
              </a:spcBef>
              <a:buNone/>
            </a:pPr>
            <a:r>
              <a:rPr lang="en-US" sz="2400" dirty="0">
                <a:solidFill>
                  <a:schemeClr val="tx1"/>
                </a:solidFill>
                <a:hlinkClick r:id="rId4" action="ppaction://hlinksldjump"/>
              </a:rPr>
              <a:t>14.2: Create and modify queries</a:t>
            </a:r>
            <a:endParaRPr sz="2400" dirty="0">
              <a:solidFill>
                <a:schemeClr val="tx1"/>
              </a:solidFill>
            </a:endParaRPr>
          </a:p>
          <a:p>
            <a:pPr marL="932688" indent="-457200">
              <a:spcBef>
                <a:spcPts val="375"/>
              </a:spcBef>
              <a:buNone/>
            </a:pPr>
            <a:r>
              <a:rPr lang="en-US" sz="2400" dirty="0">
                <a:solidFill>
                  <a:schemeClr val="tx1"/>
                </a:solidFill>
                <a:hlinkClick r:id="rId5" action="ppaction://hlinksldjump"/>
              </a:rPr>
              <a:t>14.3: Use forms and reports</a:t>
            </a:r>
            <a:endParaRPr lang="en-US" sz="2400" dirty="0">
              <a:solidFill>
                <a:schemeClr val="tx1"/>
              </a:solidFill>
            </a:endParaRPr>
          </a:p>
          <a:p>
            <a:pPr marL="932688" indent="-457200">
              <a:spcBef>
                <a:spcPts val="375"/>
              </a:spcBef>
              <a:buNone/>
            </a:pPr>
            <a:r>
              <a:rPr lang="en-US" sz="2400" dirty="0">
                <a:solidFill>
                  <a:schemeClr val="tx1"/>
                </a:solidFill>
                <a:hlinkClick r:id="rId6" action="ppaction://hlinksldjump"/>
              </a:rPr>
              <a:t>14.4: Analyze data</a:t>
            </a:r>
            <a:endParaRPr lang="en-US" sz="2400" dirty="0">
              <a:solidFill>
                <a:schemeClr val="tx1"/>
              </a:solidFill>
            </a:endParaRPr>
          </a:p>
          <a:p>
            <a:pPr marL="932688" lvl="0" indent="-457200" algn="l" rtl="0">
              <a:lnSpc>
                <a:spcPct val="90000"/>
              </a:lnSpc>
              <a:spcBef>
                <a:spcPts val="375"/>
              </a:spcBef>
              <a:spcAft>
                <a:spcPts val="0"/>
              </a:spcAft>
              <a:buSzPts val="2800"/>
              <a:buNone/>
            </a:pPr>
            <a:endParaRPr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dirty="0"/>
              <a:t>Learning Outcomes: </a:t>
            </a:r>
            <a:r>
              <a:rPr lang="en-US" dirty="0">
                <a:solidFill>
                  <a:schemeClr val="tx1"/>
                </a:solidFill>
              </a:rPr>
              <a:t>Analyzing data</a:t>
            </a:r>
            <a:endParaRPr dirty="0"/>
          </a:p>
        </p:txBody>
      </p:sp>
      <p:sp>
        <p:nvSpPr>
          <p:cNvPr id="73" name="Google Shape;73;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buNone/>
            </a:pPr>
            <a:r>
              <a:rPr lang="en-US" sz="2400" dirty="0"/>
              <a:t>14.4: </a:t>
            </a:r>
            <a:r>
              <a:rPr lang="en-US" sz="2400" dirty="0">
                <a:solidFill>
                  <a:schemeClr val="tx1"/>
                </a:solidFill>
              </a:rPr>
              <a:t>Analyze data</a:t>
            </a:r>
            <a:endParaRPr sz="2400" dirty="0">
              <a:solidFill>
                <a:schemeClr val="tx1"/>
              </a:solidFill>
            </a:endParaRPr>
          </a:p>
          <a:p>
            <a:pPr marL="582930" lvl="1" indent="0">
              <a:buNone/>
            </a:pPr>
            <a:r>
              <a:rPr lang="en-US" sz="2200" dirty="0"/>
              <a:t>14.4.1: Transform data</a:t>
            </a:r>
            <a:endParaRPr sz="2200" dirty="0"/>
          </a:p>
          <a:p>
            <a:pPr marL="582930" lvl="1" indent="0">
              <a:buNone/>
            </a:pPr>
            <a:r>
              <a:rPr lang="en-US" sz="2200" dirty="0"/>
              <a:t>14.4.2: Discuss the use of calculations in Microsoft Access</a:t>
            </a:r>
          </a:p>
          <a:p>
            <a:pPr marL="582930" lvl="1" indent="0">
              <a:buNone/>
            </a:pPr>
            <a:r>
              <a:rPr lang="en-US" sz="2200" dirty="0"/>
              <a:t>14.4.3: Use conditional analysis</a:t>
            </a:r>
          </a:p>
          <a:p>
            <a:pPr marL="582930" lvl="1" indent="0">
              <a:buNone/>
            </a:pPr>
            <a:r>
              <a:rPr lang="en-US" sz="2200" dirty="0"/>
              <a:t>14.4.4: Use subqueries</a:t>
            </a:r>
          </a:p>
          <a:p>
            <a:pPr marL="582930" lvl="1" indent="0">
              <a:buNone/>
            </a:pPr>
            <a:r>
              <a:rPr lang="en-US" sz="2200" dirty="0"/>
              <a:t>14.4.5: Discuss domain aggregation</a:t>
            </a:r>
          </a:p>
        </p:txBody>
      </p:sp>
    </p:spTree>
    <p:extLst>
      <p:ext uri="{BB962C8B-B14F-4D97-AF65-F5344CB8AC3E}">
        <p14:creationId xmlns:p14="http://schemas.microsoft.com/office/powerpoint/2010/main" val="878093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F16B-979B-46E9-A5E9-39B1D49DAECA}"/>
              </a:ext>
            </a:extLst>
          </p:cNvPr>
          <p:cNvSpPr>
            <a:spLocks noGrp="1"/>
          </p:cNvSpPr>
          <p:nvPr>
            <p:ph type="title"/>
          </p:nvPr>
        </p:nvSpPr>
        <p:spPr/>
        <p:txBody>
          <a:bodyPr/>
          <a:lstStyle/>
          <a:p>
            <a:pPr fontAlgn="base"/>
            <a:r>
              <a:rPr lang="en-US" dirty="0"/>
              <a:t>Transforming Data</a:t>
            </a:r>
          </a:p>
        </p:txBody>
      </p:sp>
      <p:sp>
        <p:nvSpPr>
          <p:cNvPr id="3" name="Text Placeholder 2">
            <a:extLst>
              <a:ext uri="{FF2B5EF4-FFF2-40B4-BE49-F238E27FC236}">
                <a16:creationId xmlns:a16="http://schemas.microsoft.com/office/drawing/2014/main" id="{01168845-FB41-4E14-ADC7-5C2F09BE6EA9}"/>
              </a:ext>
            </a:extLst>
          </p:cNvPr>
          <p:cNvSpPr>
            <a:spLocks noGrp="1"/>
          </p:cNvSpPr>
          <p:nvPr>
            <p:ph type="body" idx="1"/>
          </p:nvPr>
        </p:nvSpPr>
        <p:spPr>
          <a:xfrm>
            <a:off x="838200" y="1825625"/>
            <a:ext cx="5257800" cy="4351338"/>
          </a:xfrm>
        </p:spPr>
        <p:txBody>
          <a:bodyPr/>
          <a:lstStyle/>
          <a:p>
            <a:r>
              <a:rPr lang="en-US" dirty="0"/>
              <a:t>Preparing data to use in database.</a:t>
            </a:r>
          </a:p>
          <a:p>
            <a:pPr lvl="1"/>
            <a:r>
              <a:rPr lang="en-US" dirty="0"/>
              <a:t>Duplicates</a:t>
            </a:r>
          </a:p>
          <a:p>
            <a:pPr lvl="1"/>
            <a:r>
              <a:rPr lang="en-US" dirty="0"/>
              <a:t>Missing fields</a:t>
            </a:r>
          </a:p>
          <a:p>
            <a:pPr lvl="1"/>
            <a:r>
              <a:rPr lang="en-US" dirty="0"/>
              <a:t>Concatenated strings</a:t>
            </a:r>
          </a:p>
          <a:p>
            <a:pPr lvl="1"/>
            <a:r>
              <a:rPr lang="en-US" dirty="0"/>
              <a:t>Etc.</a:t>
            </a:r>
          </a:p>
          <a:p>
            <a:pPr lvl="1"/>
            <a:endParaRPr lang="en-US" dirty="0"/>
          </a:p>
          <a:p>
            <a:r>
              <a:rPr lang="en-US" dirty="0"/>
              <a:t>Scrubbing data</a:t>
            </a:r>
          </a:p>
          <a:p>
            <a:pPr lvl="1"/>
            <a:endParaRPr lang="en-US" dirty="0"/>
          </a:p>
          <a:p>
            <a:pPr lvl="1"/>
            <a:endParaRPr lang="en-US" dirty="0"/>
          </a:p>
        </p:txBody>
      </p:sp>
      <p:pic>
        <p:nvPicPr>
          <p:cNvPr id="8194" name="Picture 2" descr="New Query Dialog box. Find Duplicates Query Wizard is selected.">
            <a:extLst>
              <a:ext uri="{FF2B5EF4-FFF2-40B4-BE49-F238E27FC236}">
                <a16:creationId xmlns:a16="http://schemas.microsoft.com/office/drawing/2014/main" id="{0D35BD30-ACEB-4B9C-9A22-A40B071F7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591" y="1556444"/>
            <a:ext cx="5257800" cy="4029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02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4628-F5B8-4C3C-88FB-F5A6BBCC3669}"/>
              </a:ext>
            </a:extLst>
          </p:cNvPr>
          <p:cNvSpPr>
            <a:spLocks noGrp="1"/>
          </p:cNvSpPr>
          <p:nvPr>
            <p:ph type="title"/>
          </p:nvPr>
        </p:nvSpPr>
        <p:spPr/>
        <p:txBody>
          <a:bodyPr/>
          <a:lstStyle/>
          <a:p>
            <a:pPr fontAlgn="base"/>
            <a:r>
              <a:rPr lang="en-US" dirty="0"/>
              <a:t>Understanding Calculations</a:t>
            </a:r>
          </a:p>
        </p:txBody>
      </p:sp>
      <p:pic>
        <p:nvPicPr>
          <p:cNvPr id="9218" name="Picture 2" descr="Expression Builder dialog box. The Expression box has been filled with the expression &quot;DateDiff(&lt;&lt;interval&gt;&gt;, &lt;&lt;date1&gt;&gt;, &lt;&lt;date2&gt;&gt;, &lt;&lt;firstdayofweek&gt;&gt;, &lt;&lt;firstweekofyear&gt;&gt;)">
            <a:extLst>
              <a:ext uri="{FF2B5EF4-FFF2-40B4-BE49-F238E27FC236}">
                <a16:creationId xmlns:a16="http://schemas.microsoft.com/office/drawing/2014/main" id="{B7BBA817-7398-4736-9572-876614A9C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833" y="1556344"/>
            <a:ext cx="5409125" cy="482540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55A5508F-0B71-4B37-9EFB-B464C56D8CE4}"/>
              </a:ext>
            </a:extLst>
          </p:cNvPr>
          <p:cNvSpPr>
            <a:spLocks noGrp="1"/>
          </p:cNvSpPr>
          <p:nvPr>
            <p:ph type="body" idx="1"/>
          </p:nvPr>
        </p:nvSpPr>
        <p:spPr>
          <a:xfrm>
            <a:off x="7300452" y="1825625"/>
            <a:ext cx="4053348" cy="4351338"/>
          </a:xfrm>
        </p:spPr>
        <p:txBody>
          <a:bodyPr/>
          <a:lstStyle/>
          <a:p>
            <a:r>
              <a:rPr lang="en-US" dirty="0"/>
              <a:t>Expression Builder</a:t>
            </a:r>
          </a:p>
          <a:p>
            <a:pPr lvl="1"/>
            <a:r>
              <a:rPr lang="en-US" dirty="0"/>
              <a:t>Rich set of functions;</a:t>
            </a:r>
          </a:p>
          <a:p>
            <a:pPr lvl="1"/>
            <a:r>
              <a:rPr lang="en-US" dirty="0"/>
              <a:t>Calculations;</a:t>
            </a:r>
          </a:p>
          <a:p>
            <a:pPr lvl="1"/>
            <a:r>
              <a:rPr lang="en-US" dirty="0"/>
              <a:t>Expressions for data analysis</a:t>
            </a:r>
          </a:p>
        </p:txBody>
      </p:sp>
    </p:spTree>
    <p:extLst>
      <p:ext uri="{BB962C8B-B14F-4D97-AF65-F5344CB8AC3E}">
        <p14:creationId xmlns:p14="http://schemas.microsoft.com/office/powerpoint/2010/main" val="2657944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80AF3-DBEA-43C0-AB18-10E82CDEE645}"/>
              </a:ext>
            </a:extLst>
          </p:cNvPr>
          <p:cNvSpPr>
            <a:spLocks noGrp="1"/>
          </p:cNvSpPr>
          <p:nvPr>
            <p:ph type="title"/>
          </p:nvPr>
        </p:nvSpPr>
        <p:spPr/>
        <p:txBody>
          <a:bodyPr/>
          <a:lstStyle/>
          <a:p>
            <a:pPr fontAlgn="base"/>
            <a:r>
              <a:rPr lang="en-US" dirty="0"/>
              <a:t>Using Conditional Analysis</a:t>
            </a:r>
          </a:p>
        </p:txBody>
      </p:sp>
      <p:sp>
        <p:nvSpPr>
          <p:cNvPr id="3" name="Text Placeholder 2">
            <a:extLst>
              <a:ext uri="{FF2B5EF4-FFF2-40B4-BE49-F238E27FC236}">
                <a16:creationId xmlns:a16="http://schemas.microsoft.com/office/drawing/2014/main" id="{5BAC8330-9E73-438F-874B-E34FC9391CF5}"/>
              </a:ext>
            </a:extLst>
          </p:cNvPr>
          <p:cNvSpPr>
            <a:spLocks noGrp="1"/>
          </p:cNvSpPr>
          <p:nvPr>
            <p:ph type="body" idx="1"/>
          </p:nvPr>
        </p:nvSpPr>
        <p:spPr/>
        <p:txBody>
          <a:bodyPr/>
          <a:lstStyle/>
          <a:p>
            <a:r>
              <a:rPr lang="en-US" dirty="0"/>
              <a:t>Used when basis of analysis is in flux or may need to change.</a:t>
            </a:r>
          </a:p>
          <a:p>
            <a:r>
              <a:rPr lang="en-US" dirty="0"/>
              <a:t>Using parameter queries to deal with these changes.</a:t>
            </a:r>
          </a:p>
          <a:p>
            <a:pPr lvl="1"/>
            <a:r>
              <a:rPr lang="en-US" dirty="0"/>
              <a:t>Example: Various date ranges</a:t>
            </a:r>
          </a:p>
          <a:p>
            <a:endParaRPr lang="en-US" dirty="0"/>
          </a:p>
        </p:txBody>
      </p:sp>
      <p:pic>
        <p:nvPicPr>
          <p:cNvPr id="10242" name="Picture 2" descr="A query that looks at Orders, Purchase Order Details, and Invoices. ">
            <a:extLst>
              <a:ext uri="{FF2B5EF4-FFF2-40B4-BE49-F238E27FC236}">
                <a16:creationId xmlns:a16="http://schemas.microsoft.com/office/drawing/2014/main" id="{13D79B93-7CF5-45D3-BCDC-9F4896999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040" y="3134615"/>
            <a:ext cx="4793992" cy="317728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An Enter Parameter Value dialog box. The field below &quot;Enter System Period&quot; is empty.">
            <a:extLst>
              <a:ext uri="{FF2B5EF4-FFF2-40B4-BE49-F238E27FC236}">
                <a16:creationId xmlns:a16="http://schemas.microsoft.com/office/drawing/2014/main" id="{C59552C3-CFDB-4AEA-886A-D2CD67F72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730" y="3429000"/>
            <a:ext cx="390525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15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E6B2-D63A-4F24-94F8-20160102BB83}"/>
              </a:ext>
            </a:extLst>
          </p:cNvPr>
          <p:cNvSpPr>
            <a:spLocks noGrp="1"/>
          </p:cNvSpPr>
          <p:nvPr>
            <p:ph type="title"/>
          </p:nvPr>
        </p:nvSpPr>
        <p:spPr/>
        <p:txBody>
          <a:bodyPr/>
          <a:lstStyle/>
          <a:p>
            <a:pPr fontAlgn="base"/>
            <a:r>
              <a:rPr lang="en-US" dirty="0"/>
              <a:t>Using Subqueries</a:t>
            </a:r>
          </a:p>
        </p:txBody>
      </p:sp>
      <p:sp>
        <p:nvSpPr>
          <p:cNvPr id="3" name="Text Placeholder 2">
            <a:extLst>
              <a:ext uri="{FF2B5EF4-FFF2-40B4-BE49-F238E27FC236}">
                <a16:creationId xmlns:a16="http://schemas.microsoft.com/office/drawing/2014/main" id="{8DC94DA5-F88D-4933-9C51-D525AE4A5AF9}"/>
              </a:ext>
            </a:extLst>
          </p:cNvPr>
          <p:cNvSpPr>
            <a:spLocks noGrp="1"/>
          </p:cNvSpPr>
          <p:nvPr>
            <p:ph type="body" idx="1"/>
          </p:nvPr>
        </p:nvSpPr>
        <p:spPr>
          <a:xfrm>
            <a:off x="838200" y="1825625"/>
            <a:ext cx="6167284" cy="4351338"/>
          </a:xfrm>
        </p:spPr>
        <p:txBody>
          <a:bodyPr/>
          <a:lstStyle/>
          <a:p>
            <a:r>
              <a:rPr lang="en-US" dirty="0"/>
              <a:t>Query nested within another query</a:t>
            </a:r>
          </a:p>
          <a:p>
            <a:pPr lvl="1"/>
            <a:r>
              <a:rPr lang="en-US" dirty="0"/>
              <a:t>Like a question from another question’s answer</a:t>
            </a:r>
          </a:p>
          <a:p>
            <a:r>
              <a:rPr lang="en-US" dirty="0"/>
              <a:t>Subqueries require basic SQL knowledge</a:t>
            </a:r>
          </a:p>
          <a:p>
            <a:r>
              <a:rPr lang="en-US" dirty="0"/>
              <a:t>Relational Databases using SQL</a:t>
            </a:r>
          </a:p>
          <a:p>
            <a:pPr lvl="1"/>
            <a:r>
              <a:rPr lang="en-US" dirty="0"/>
              <a:t>Oracle Database</a:t>
            </a:r>
          </a:p>
          <a:p>
            <a:pPr lvl="1"/>
            <a:r>
              <a:rPr lang="en-US" dirty="0"/>
              <a:t>Microsoft SQL Server</a:t>
            </a:r>
          </a:p>
          <a:p>
            <a:pPr lvl="1"/>
            <a:r>
              <a:rPr lang="en-US" dirty="0"/>
              <a:t>MySQL</a:t>
            </a:r>
          </a:p>
          <a:p>
            <a:pPr lvl="1"/>
            <a:r>
              <a:rPr lang="en-US" dirty="0"/>
              <a:t>IBM DB2</a:t>
            </a:r>
          </a:p>
          <a:p>
            <a:pPr lvl="1"/>
            <a:r>
              <a:rPr lang="en-US" dirty="0"/>
              <a:t>IBM Informix</a:t>
            </a:r>
          </a:p>
          <a:p>
            <a:pPr lvl="1"/>
            <a:r>
              <a:rPr lang="en-US" dirty="0"/>
              <a:t>Microsoft Access</a:t>
            </a:r>
          </a:p>
        </p:txBody>
      </p:sp>
      <p:sp>
        <p:nvSpPr>
          <p:cNvPr id="4" name="TextBox 3">
            <a:extLst>
              <a:ext uri="{FF2B5EF4-FFF2-40B4-BE49-F238E27FC236}">
                <a16:creationId xmlns:a16="http://schemas.microsoft.com/office/drawing/2014/main" id="{481FC02A-4CAC-4835-82CD-F8FCA31D8E11}"/>
              </a:ext>
            </a:extLst>
          </p:cNvPr>
          <p:cNvSpPr txBox="1"/>
          <p:nvPr/>
        </p:nvSpPr>
        <p:spPr>
          <a:xfrm>
            <a:off x="7226710" y="2554744"/>
            <a:ext cx="4586748" cy="2893100"/>
          </a:xfrm>
          <a:prstGeom prst="rect">
            <a:avLst/>
          </a:prstGeom>
          <a:noFill/>
        </p:spPr>
        <p:txBody>
          <a:bodyPr wrap="square" rtlCol="0">
            <a:spAutoFit/>
          </a:bodyPr>
          <a:lstStyle/>
          <a:p>
            <a:r>
              <a:rPr lang="en-US" dirty="0">
                <a:latin typeface="Century Gothic" panose="020B0502020202020204" pitchFamily="34" charset="0"/>
              </a:rPr>
              <a:t>USE SW</a:t>
            </a:r>
            <a:br>
              <a:rPr lang="en-US" dirty="0">
                <a:latin typeface="Century Gothic" panose="020B0502020202020204" pitchFamily="34" charset="0"/>
              </a:rPr>
            </a:br>
            <a:r>
              <a:rPr lang="en-US" dirty="0">
                <a:latin typeface="Century Gothic" panose="020B0502020202020204" pitchFamily="34" charset="0"/>
              </a:rPr>
              <a:t>CREATE TABLE PROJECT</a:t>
            </a:r>
            <a:br>
              <a:rPr lang="en-US" dirty="0">
                <a:latin typeface="Century Gothic" panose="020B0502020202020204" pitchFamily="34" charset="0"/>
              </a:rPr>
            </a:br>
            <a:r>
              <a:rPr lang="en-US" dirty="0">
                <a:latin typeface="Century Gothic" panose="020B0502020202020204" pitchFamily="34" charset="0"/>
              </a:rPr>
              <a:t>(</a:t>
            </a:r>
            <a:br>
              <a:rPr lang="en-US" dirty="0">
                <a:latin typeface="Century Gothic" panose="020B0502020202020204" pitchFamily="34" charset="0"/>
              </a:rPr>
            </a:br>
            <a:r>
              <a:rPr lang="en-US" dirty="0" err="1">
                <a:latin typeface="Century Gothic" panose="020B0502020202020204" pitchFamily="34" charset="0"/>
              </a:rPr>
              <a:t>ProjectID</a:t>
            </a:r>
            <a:r>
              <a:rPr lang="en-US" dirty="0">
                <a:latin typeface="Century Gothic" panose="020B0502020202020204" pitchFamily="34" charset="0"/>
              </a:rPr>
              <a:t>       Int  NOT NULL IDENTITY (1000,100),</a:t>
            </a:r>
            <a:br>
              <a:rPr lang="en-US" dirty="0">
                <a:latin typeface="Century Gothic" panose="020B0502020202020204" pitchFamily="34" charset="0"/>
              </a:rPr>
            </a:br>
            <a:r>
              <a:rPr lang="en-US" dirty="0" err="1">
                <a:latin typeface="Century Gothic" panose="020B0502020202020204" pitchFamily="34" charset="0"/>
              </a:rPr>
              <a:t>ProjectName</a:t>
            </a:r>
            <a:r>
              <a:rPr lang="en-US" dirty="0">
                <a:latin typeface="Century Gothic" panose="020B0502020202020204" pitchFamily="34" charset="0"/>
              </a:rPr>
              <a:t>     Char(50) NOT NULL,</a:t>
            </a:r>
            <a:br>
              <a:rPr lang="en-US" dirty="0">
                <a:latin typeface="Century Gothic" panose="020B0502020202020204" pitchFamily="34" charset="0"/>
              </a:rPr>
            </a:br>
            <a:r>
              <a:rPr lang="en-US" dirty="0">
                <a:latin typeface="Century Gothic" panose="020B0502020202020204" pitchFamily="34" charset="0"/>
              </a:rPr>
              <a:t>Department      Char(35) NOT NULL,</a:t>
            </a:r>
            <a:br>
              <a:rPr lang="en-US" dirty="0">
                <a:latin typeface="Century Gothic" panose="020B0502020202020204" pitchFamily="34" charset="0"/>
              </a:rPr>
            </a:br>
            <a:r>
              <a:rPr lang="en-US" dirty="0" err="1">
                <a:latin typeface="Century Gothic" panose="020B0502020202020204" pitchFamily="34" charset="0"/>
              </a:rPr>
              <a:t>MaxHours</a:t>
            </a:r>
            <a:r>
              <a:rPr lang="en-US" dirty="0">
                <a:latin typeface="Century Gothic" panose="020B0502020202020204" pitchFamily="34" charset="0"/>
              </a:rPr>
              <a:t>        Numeric(8,2)  NOT NULL DEFAULT 100,</a:t>
            </a:r>
            <a:br>
              <a:rPr lang="en-US" dirty="0">
                <a:latin typeface="Century Gothic" panose="020B0502020202020204" pitchFamily="34" charset="0"/>
              </a:rPr>
            </a:br>
            <a:r>
              <a:rPr lang="en-US" dirty="0">
                <a:latin typeface="Century Gothic" panose="020B0502020202020204" pitchFamily="34" charset="0"/>
              </a:rPr>
              <a:t>StartDate       </a:t>
            </a:r>
            <a:r>
              <a:rPr lang="en-US" dirty="0" err="1">
                <a:latin typeface="Century Gothic" panose="020B0502020202020204" pitchFamily="34" charset="0"/>
              </a:rPr>
              <a:t>DateTime</a:t>
            </a:r>
            <a:r>
              <a:rPr lang="en-US" dirty="0">
                <a:latin typeface="Century Gothic" panose="020B0502020202020204" pitchFamily="34" charset="0"/>
              </a:rPr>
              <a:t> NULL,</a:t>
            </a:r>
            <a:br>
              <a:rPr lang="en-US" dirty="0">
                <a:latin typeface="Century Gothic" panose="020B0502020202020204" pitchFamily="34" charset="0"/>
              </a:rPr>
            </a:br>
            <a:r>
              <a:rPr lang="en-US" dirty="0" err="1">
                <a:latin typeface="Century Gothic" panose="020B0502020202020204" pitchFamily="34" charset="0"/>
              </a:rPr>
              <a:t>EndDate</a:t>
            </a:r>
            <a:r>
              <a:rPr lang="en-US" dirty="0">
                <a:latin typeface="Century Gothic" panose="020B0502020202020204" pitchFamily="34" charset="0"/>
              </a:rPr>
              <a:t>         </a:t>
            </a:r>
            <a:r>
              <a:rPr lang="en-US" dirty="0" err="1">
                <a:latin typeface="Century Gothic" panose="020B0502020202020204" pitchFamily="34" charset="0"/>
              </a:rPr>
              <a:t>DateTime</a:t>
            </a:r>
            <a:r>
              <a:rPr lang="en-US" dirty="0">
                <a:latin typeface="Century Gothic" panose="020B0502020202020204" pitchFamily="34" charset="0"/>
              </a:rPr>
              <a:t> NULL,</a:t>
            </a:r>
            <a:br>
              <a:rPr lang="en-US" dirty="0">
                <a:latin typeface="Century Gothic" panose="020B0502020202020204" pitchFamily="34" charset="0"/>
              </a:rPr>
            </a:br>
            <a:r>
              <a:rPr lang="en-US" dirty="0">
                <a:latin typeface="Century Gothic" panose="020B0502020202020204" pitchFamily="34" charset="0"/>
              </a:rPr>
              <a:t>CONSTRAINT      ASSIGNMENT_PK  PRIMARY KEY(</a:t>
            </a:r>
            <a:r>
              <a:rPr lang="en-US" dirty="0" err="1">
                <a:latin typeface="Century Gothic" panose="020B0502020202020204" pitchFamily="34" charset="0"/>
              </a:rPr>
              <a:t>ProjectID</a:t>
            </a:r>
            <a:r>
              <a:rPr lang="en-US" dirty="0">
                <a:latin typeface="Century Gothic" panose="020B0502020202020204" pitchFamily="34" charset="0"/>
              </a:rPr>
              <a:t>)</a:t>
            </a:r>
            <a:br>
              <a:rPr lang="en-US" dirty="0">
                <a:latin typeface="Century Gothic" panose="020B0502020202020204" pitchFamily="34" charset="0"/>
              </a:rPr>
            </a:br>
            <a:r>
              <a:rPr lang="en-US" dirty="0">
                <a:latin typeface="Century Gothic" panose="020B0502020202020204" pitchFamily="34" charset="0"/>
              </a:rPr>
              <a:t>);</a:t>
            </a:r>
          </a:p>
        </p:txBody>
      </p:sp>
      <p:sp>
        <p:nvSpPr>
          <p:cNvPr id="5" name="TextBox 4">
            <a:extLst>
              <a:ext uri="{FF2B5EF4-FFF2-40B4-BE49-F238E27FC236}">
                <a16:creationId xmlns:a16="http://schemas.microsoft.com/office/drawing/2014/main" id="{F3E8E99B-8296-49A5-B48E-E43377DF4129}"/>
              </a:ext>
            </a:extLst>
          </p:cNvPr>
          <p:cNvSpPr txBox="1"/>
          <p:nvPr/>
        </p:nvSpPr>
        <p:spPr>
          <a:xfrm>
            <a:off x="7226710" y="1825625"/>
            <a:ext cx="3790335" cy="369332"/>
          </a:xfrm>
          <a:prstGeom prst="rect">
            <a:avLst/>
          </a:prstGeom>
          <a:noFill/>
        </p:spPr>
        <p:txBody>
          <a:bodyPr wrap="square" rtlCol="0">
            <a:spAutoFit/>
          </a:bodyPr>
          <a:lstStyle/>
          <a:p>
            <a:r>
              <a:rPr lang="en-US" sz="1800" dirty="0">
                <a:latin typeface="Century Gothic" panose="020B0502020202020204" pitchFamily="34" charset="0"/>
              </a:rPr>
              <a:t>SQL Example</a:t>
            </a:r>
          </a:p>
        </p:txBody>
      </p:sp>
      <p:pic>
        <p:nvPicPr>
          <p:cNvPr id="11266" name="Picture 2" descr="Subquery for Dim_Transactions. The fields Customer ID from Dim_Transactions will be Grouped. The fields LineTotal from Dim_Transactions will be Summed. The fields CustomerId from Dim_Transactions will be totaled Where.">
            <a:extLst>
              <a:ext uri="{FF2B5EF4-FFF2-40B4-BE49-F238E27FC236}">
                <a16:creationId xmlns:a16="http://schemas.microsoft.com/office/drawing/2014/main" id="{B3425F02-C1AE-40E3-9D14-8D4FC5EB5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248" y="4509602"/>
            <a:ext cx="3391236" cy="187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229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EAAE-0E62-444D-A20E-EE6B7F2FCAA7}"/>
              </a:ext>
            </a:extLst>
          </p:cNvPr>
          <p:cNvSpPr>
            <a:spLocks noGrp="1"/>
          </p:cNvSpPr>
          <p:nvPr>
            <p:ph type="title"/>
          </p:nvPr>
        </p:nvSpPr>
        <p:spPr/>
        <p:txBody>
          <a:bodyPr/>
          <a:lstStyle/>
          <a:p>
            <a:pPr fontAlgn="base"/>
            <a:r>
              <a:rPr lang="en-US" dirty="0"/>
              <a:t>Understanding Domain Aggregation</a:t>
            </a:r>
          </a:p>
        </p:txBody>
      </p:sp>
      <p:sp>
        <p:nvSpPr>
          <p:cNvPr id="3" name="Text Placeholder 2">
            <a:extLst>
              <a:ext uri="{FF2B5EF4-FFF2-40B4-BE49-F238E27FC236}">
                <a16:creationId xmlns:a16="http://schemas.microsoft.com/office/drawing/2014/main" id="{A7271DBC-4A62-405E-BF64-F77D7FAD7E9F}"/>
              </a:ext>
            </a:extLst>
          </p:cNvPr>
          <p:cNvSpPr>
            <a:spLocks noGrp="1"/>
          </p:cNvSpPr>
          <p:nvPr>
            <p:ph type="body" idx="1"/>
          </p:nvPr>
        </p:nvSpPr>
        <p:spPr>
          <a:xfrm>
            <a:off x="1253613" y="2017354"/>
            <a:ext cx="9661421" cy="4351338"/>
          </a:xfrm>
        </p:spPr>
        <p:txBody>
          <a:bodyPr/>
          <a:lstStyle/>
          <a:p>
            <a:pPr marL="38100" indent="0">
              <a:buNone/>
            </a:pPr>
            <a:r>
              <a:rPr lang="en-US" dirty="0"/>
              <a:t>Twelve Aggregate Functions extract and group data in larger data sets.</a:t>
            </a:r>
          </a:p>
          <a:p>
            <a:pPr marL="38100" indent="0">
              <a:buNone/>
            </a:pPr>
            <a:endParaRPr lang="en-US" dirty="0"/>
          </a:p>
          <a:p>
            <a:pPr lvl="1" fontAlgn="base"/>
            <a:r>
              <a:rPr lang="en-US" sz="2200" dirty="0" err="1"/>
              <a:t>DSum</a:t>
            </a:r>
            <a:endParaRPr lang="en-US" sz="2200" dirty="0"/>
          </a:p>
          <a:p>
            <a:pPr lvl="1" fontAlgn="base"/>
            <a:r>
              <a:rPr lang="en-US" sz="2200" dirty="0" err="1"/>
              <a:t>DAvg</a:t>
            </a:r>
            <a:endParaRPr lang="en-US" sz="2200" dirty="0"/>
          </a:p>
          <a:p>
            <a:pPr lvl="1" fontAlgn="base"/>
            <a:r>
              <a:rPr lang="en-US" sz="2200" dirty="0" err="1"/>
              <a:t>DCount</a:t>
            </a:r>
            <a:endParaRPr lang="en-US" sz="2200" dirty="0"/>
          </a:p>
          <a:p>
            <a:pPr lvl="1" fontAlgn="base"/>
            <a:r>
              <a:rPr lang="en-US" sz="2200" dirty="0" err="1"/>
              <a:t>DLookup</a:t>
            </a:r>
            <a:endParaRPr lang="en-US" sz="2200" dirty="0"/>
          </a:p>
          <a:p>
            <a:pPr lvl="1" fontAlgn="base"/>
            <a:r>
              <a:rPr lang="en-US" sz="2200" dirty="0" err="1"/>
              <a:t>DMin</a:t>
            </a:r>
            <a:r>
              <a:rPr lang="en-US" sz="2200" dirty="0"/>
              <a:t> and </a:t>
            </a:r>
            <a:r>
              <a:rPr lang="en-US" sz="2200" dirty="0" err="1"/>
              <a:t>DMax</a:t>
            </a:r>
            <a:endParaRPr lang="en-US" sz="2200" dirty="0"/>
          </a:p>
          <a:p>
            <a:pPr lvl="1"/>
            <a:endParaRPr lang="en-US" dirty="0"/>
          </a:p>
        </p:txBody>
      </p:sp>
      <p:sp>
        <p:nvSpPr>
          <p:cNvPr id="4" name="Text Placeholder 2">
            <a:extLst>
              <a:ext uri="{FF2B5EF4-FFF2-40B4-BE49-F238E27FC236}">
                <a16:creationId xmlns:a16="http://schemas.microsoft.com/office/drawing/2014/main" id="{81B5D555-7F41-4C79-8D37-CFD4A74C9D3B}"/>
              </a:ext>
            </a:extLst>
          </p:cNvPr>
          <p:cNvSpPr txBox="1">
            <a:spLocks/>
          </p:cNvSpPr>
          <p:nvPr/>
        </p:nvSpPr>
        <p:spPr>
          <a:xfrm>
            <a:off x="6535993" y="2819041"/>
            <a:ext cx="3940277" cy="2747963"/>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342900" marR="0" lvl="0" indent="-304800" algn="l" rtl="0" eaLnBrk="1" hangingPunct="1">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eaLnBrk="1" hangingPunct="1">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eaLnBrk="1" hangingPunct="1">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fontAlgn="base"/>
            <a:r>
              <a:rPr lang="en-US" sz="2200" dirty="0" err="1"/>
              <a:t>DFirst</a:t>
            </a:r>
            <a:r>
              <a:rPr lang="en-US" sz="2200" dirty="0"/>
              <a:t> and </a:t>
            </a:r>
            <a:r>
              <a:rPr lang="en-US" sz="2200" dirty="0" err="1"/>
              <a:t>DLast</a:t>
            </a:r>
            <a:endParaRPr lang="en-US" sz="2200" dirty="0"/>
          </a:p>
          <a:p>
            <a:pPr fontAlgn="base"/>
            <a:r>
              <a:rPr lang="en-US" sz="2200" dirty="0" err="1"/>
              <a:t>DStDev</a:t>
            </a:r>
            <a:endParaRPr lang="en-US" sz="2200" dirty="0"/>
          </a:p>
          <a:p>
            <a:pPr fontAlgn="base"/>
            <a:r>
              <a:rPr lang="en-US" sz="2200" dirty="0" err="1"/>
              <a:t>DStDevP</a:t>
            </a:r>
            <a:endParaRPr lang="en-US" sz="2200" dirty="0"/>
          </a:p>
          <a:p>
            <a:pPr fontAlgn="base"/>
            <a:r>
              <a:rPr lang="en-US" sz="2200" dirty="0" err="1"/>
              <a:t>DVar</a:t>
            </a:r>
            <a:endParaRPr lang="en-US" sz="2200" dirty="0"/>
          </a:p>
          <a:p>
            <a:pPr fontAlgn="base"/>
            <a:r>
              <a:rPr lang="en-US" sz="2200" dirty="0" err="1"/>
              <a:t>DvarP</a:t>
            </a:r>
            <a:endParaRPr lang="en-US" sz="2200" dirty="0"/>
          </a:p>
          <a:p>
            <a:pPr lvl="1"/>
            <a:endParaRPr lang="en-US" dirty="0"/>
          </a:p>
        </p:txBody>
      </p:sp>
      <p:sp>
        <p:nvSpPr>
          <p:cNvPr id="5" name="Rectangle 4">
            <a:extLst>
              <a:ext uri="{FF2B5EF4-FFF2-40B4-BE49-F238E27FC236}">
                <a16:creationId xmlns:a16="http://schemas.microsoft.com/office/drawing/2014/main" id="{92BF3EFE-A8B0-470C-B746-F3EEEAE99F36}"/>
              </a:ext>
            </a:extLst>
          </p:cNvPr>
          <p:cNvSpPr/>
          <p:nvPr/>
        </p:nvSpPr>
        <p:spPr>
          <a:xfrm>
            <a:off x="2236955" y="5321517"/>
            <a:ext cx="7694735" cy="430887"/>
          </a:xfrm>
          <a:prstGeom prst="rect">
            <a:avLst/>
          </a:prstGeom>
        </p:spPr>
        <p:txBody>
          <a:bodyPr wrap="none">
            <a:spAutoFit/>
          </a:bodyPr>
          <a:lstStyle/>
          <a:p>
            <a:r>
              <a:rPr lang="en-US" sz="2200" dirty="0" err="1">
                <a:solidFill>
                  <a:srgbClr val="373D3F"/>
                </a:solidFill>
                <a:latin typeface="proxima-nova"/>
              </a:rPr>
              <a:t>FunctionName</a:t>
            </a:r>
            <a:r>
              <a:rPr lang="en-US" sz="2200" dirty="0">
                <a:solidFill>
                  <a:srgbClr val="373D3F"/>
                </a:solidFill>
                <a:latin typeface="proxima-nova"/>
              </a:rPr>
              <a:t>( “ [Field Name] “,” [Dataset Name] “, “[Criteria] “ )</a:t>
            </a:r>
            <a:endParaRPr lang="en-US" sz="2200" dirty="0"/>
          </a:p>
        </p:txBody>
      </p:sp>
    </p:spTree>
    <p:extLst>
      <p:ext uri="{BB962C8B-B14F-4D97-AF65-F5344CB8AC3E}">
        <p14:creationId xmlns:p14="http://schemas.microsoft.com/office/powerpoint/2010/main" val="84010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1F13-B161-49DA-BA4C-43331C47AAB6}"/>
              </a:ext>
            </a:extLst>
          </p:cNvPr>
          <p:cNvSpPr>
            <a:spLocks noGrp="1"/>
          </p:cNvSpPr>
          <p:nvPr>
            <p:ph type="title"/>
          </p:nvPr>
        </p:nvSpPr>
        <p:spPr/>
        <p:txBody>
          <a:bodyPr/>
          <a:lstStyle/>
          <a:p>
            <a:r>
              <a:rPr lang="en-US" dirty="0"/>
              <a:t>Practice Question 2 </a:t>
            </a:r>
          </a:p>
        </p:txBody>
      </p:sp>
      <p:sp>
        <p:nvSpPr>
          <p:cNvPr id="3" name="Text Placeholder 2">
            <a:extLst>
              <a:ext uri="{FF2B5EF4-FFF2-40B4-BE49-F238E27FC236}">
                <a16:creationId xmlns:a16="http://schemas.microsoft.com/office/drawing/2014/main" id="{F7F37A9E-CF48-45F1-930D-FDE00979DDE9}"/>
              </a:ext>
            </a:extLst>
          </p:cNvPr>
          <p:cNvSpPr>
            <a:spLocks noGrp="1"/>
          </p:cNvSpPr>
          <p:nvPr>
            <p:ph type="body" idx="1"/>
          </p:nvPr>
        </p:nvSpPr>
        <p:spPr/>
        <p:txBody>
          <a:bodyPr/>
          <a:lstStyle/>
          <a:p>
            <a:pPr marL="38100" indent="0">
              <a:buNone/>
            </a:pPr>
            <a:r>
              <a:rPr lang="en-US" sz="2400" dirty="0"/>
              <a:t>Theo needs to pull out information from the company database of products and be able to present it to his boss. What does he need to created in order to print out what he is looking for in the database?</a:t>
            </a:r>
          </a:p>
          <a:p>
            <a:pPr marL="38100" indent="0">
              <a:buNone/>
            </a:pPr>
            <a:endParaRPr lang="en-US" sz="2400" dirty="0"/>
          </a:p>
          <a:p>
            <a:pPr marL="857250" lvl="1" indent="-457200">
              <a:lnSpc>
                <a:spcPct val="100000"/>
              </a:lnSpc>
              <a:buFont typeface="+mj-lt"/>
              <a:buAutoNum type="alphaUcPeriod"/>
            </a:pPr>
            <a:r>
              <a:rPr lang="en-US" sz="2000" dirty="0"/>
              <a:t>Query</a:t>
            </a:r>
          </a:p>
          <a:p>
            <a:pPr marL="857250" lvl="1" indent="-457200">
              <a:lnSpc>
                <a:spcPct val="100000"/>
              </a:lnSpc>
              <a:buFont typeface="+mj-lt"/>
              <a:buAutoNum type="alphaUcPeriod"/>
            </a:pPr>
            <a:r>
              <a:rPr lang="en-US" sz="2000" dirty="0"/>
              <a:t>Form</a:t>
            </a:r>
          </a:p>
          <a:p>
            <a:pPr marL="857250" lvl="1" indent="-457200">
              <a:lnSpc>
                <a:spcPct val="100000"/>
              </a:lnSpc>
              <a:buFont typeface="+mj-lt"/>
              <a:buAutoNum type="alphaUcPeriod"/>
            </a:pPr>
            <a:r>
              <a:rPr lang="en-US" sz="2000" dirty="0"/>
              <a:t>Report </a:t>
            </a:r>
          </a:p>
          <a:p>
            <a:pPr marL="857250" lvl="1" indent="-457200">
              <a:lnSpc>
                <a:spcPct val="100000"/>
              </a:lnSpc>
              <a:buFont typeface="+mj-lt"/>
              <a:buAutoNum type="alphaUcPeriod"/>
            </a:pPr>
            <a:r>
              <a:rPr lang="en-US" sz="2000" dirty="0"/>
              <a:t>Product Tables</a:t>
            </a:r>
          </a:p>
          <a:p>
            <a:pPr lvl="1">
              <a:lnSpc>
                <a:spcPct val="150000"/>
              </a:lnSpc>
            </a:pPr>
            <a:endParaRPr lang="en-US" dirty="0"/>
          </a:p>
        </p:txBody>
      </p:sp>
    </p:spTree>
    <p:extLst>
      <p:ext uri="{BB962C8B-B14F-4D97-AF65-F5344CB8AC3E}">
        <p14:creationId xmlns:p14="http://schemas.microsoft.com/office/powerpoint/2010/main" val="228939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35C36-F696-4CB7-BB77-B3A4F7DC2981}"/>
              </a:ext>
            </a:extLst>
          </p:cNvPr>
          <p:cNvSpPr>
            <a:spLocks noGrp="1"/>
          </p:cNvSpPr>
          <p:nvPr>
            <p:ph type="title"/>
          </p:nvPr>
        </p:nvSpPr>
        <p:spPr/>
        <p:txBody>
          <a:bodyPr/>
          <a:lstStyle/>
          <a:p>
            <a:r>
              <a:rPr lang="en-US" dirty="0"/>
              <a:t>Class Discussion: Expression Builder</a:t>
            </a:r>
          </a:p>
        </p:txBody>
      </p:sp>
      <p:sp>
        <p:nvSpPr>
          <p:cNvPr id="3" name="Text Placeholder 2">
            <a:extLst>
              <a:ext uri="{FF2B5EF4-FFF2-40B4-BE49-F238E27FC236}">
                <a16:creationId xmlns:a16="http://schemas.microsoft.com/office/drawing/2014/main" id="{DDBF7508-E712-4D9F-98A3-89409009114A}"/>
              </a:ext>
            </a:extLst>
          </p:cNvPr>
          <p:cNvSpPr>
            <a:spLocks noGrp="1"/>
          </p:cNvSpPr>
          <p:nvPr>
            <p:ph type="body" idx="1"/>
          </p:nvPr>
        </p:nvSpPr>
        <p:spPr/>
        <p:txBody>
          <a:bodyPr/>
          <a:lstStyle/>
          <a:p>
            <a:pPr marL="38100" indent="0">
              <a:buNone/>
            </a:pPr>
            <a:r>
              <a:rPr lang="en-US" dirty="0"/>
              <a:t>In this course you have discovered Access can calculate functions like Excel and run various formulas in a database. If you haven’t looked closely at the expression builder do so now. Explore the variety of available formulas and discuss these questions with a few of your fellow classmates: </a:t>
            </a:r>
          </a:p>
          <a:p>
            <a:endParaRPr lang="en-US" dirty="0"/>
          </a:p>
          <a:p>
            <a:pPr marL="38100" indent="0">
              <a:buNone/>
            </a:pPr>
            <a:r>
              <a:rPr lang="en-US" dirty="0"/>
              <a:t>Expression Builder Questions</a:t>
            </a:r>
          </a:p>
          <a:p>
            <a:pPr lvl="1"/>
            <a:r>
              <a:rPr lang="en-US" dirty="0"/>
              <a:t>Does the expression builder seem intuitive to you? If not, why not? </a:t>
            </a:r>
          </a:p>
          <a:p>
            <a:pPr lvl="1"/>
            <a:r>
              <a:rPr lang="en-US" dirty="0"/>
              <a:t>Which functions in the builder are familiar because of Excel? Name a few.</a:t>
            </a:r>
          </a:p>
          <a:p>
            <a:pPr lvl="1"/>
            <a:r>
              <a:rPr lang="en-US" dirty="0"/>
              <a:t>How would you use the expression builder in a database?</a:t>
            </a:r>
          </a:p>
          <a:p>
            <a:pPr lvl="1"/>
            <a:r>
              <a:rPr lang="en-US" dirty="0"/>
              <a:t>What types of business examples can you think of where the expression builder would be useful?</a:t>
            </a:r>
          </a:p>
          <a:p>
            <a:pPr lvl="2"/>
            <a:endParaRPr lang="en-US" dirty="0"/>
          </a:p>
          <a:p>
            <a:endParaRPr lang="en-US" dirty="0"/>
          </a:p>
          <a:p>
            <a:endParaRPr lang="en-US" dirty="0"/>
          </a:p>
        </p:txBody>
      </p:sp>
    </p:spTree>
    <p:extLst>
      <p:ext uri="{BB962C8B-B14F-4D97-AF65-F5344CB8AC3E}">
        <p14:creationId xmlns:p14="http://schemas.microsoft.com/office/powerpoint/2010/main" val="586487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EF67-F533-4495-A81C-0FAE920D550F}"/>
              </a:ext>
            </a:extLst>
          </p:cNvPr>
          <p:cNvSpPr>
            <a:spLocks noGrp="1"/>
          </p:cNvSpPr>
          <p:nvPr>
            <p:ph type="title"/>
          </p:nvPr>
        </p:nvSpPr>
        <p:spPr/>
        <p:txBody>
          <a:bodyPr/>
          <a:lstStyle/>
          <a:p>
            <a:r>
              <a:rPr lang="en-US" dirty="0"/>
              <a:t>Class Activity: Form Data Entry </a:t>
            </a:r>
          </a:p>
        </p:txBody>
      </p:sp>
      <p:sp>
        <p:nvSpPr>
          <p:cNvPr id="3" name="Text Placeholder 2">
            <a:extLst>
              <a:ext uri="{FF2B5EF4-FFF2-40B4-BE49-F238E27FC236}">
                <a16:creationId xmlns:a16="http://schemas.microsoft.com/office/drawing/2014/main" id="{D17948AF-5AE2-49F8-99F8-CCF881EA37D1}"/>
              </a:ext>
            </a:extLst>
          </p:cNvPr>
          <p:cNvSpPr>
            <a:spLocks noGrp="1"/>
          </p:cNvSpPr>
          <p:nvPr>
            <p:ph type="body" idx="1"/>
          </p:nvPr>
        </p:nvSpPr>
        <p:spPr>
          <a:xfrm>
            <a:off x="701337" y="1690690"/>
            <a:ext cx="11159230" cy="4802183"/>
          </a:xfrm>
        </p:spPr>
        <p:txBody>
          <a:bodyPr/>
          <a:lstStyle/>
          <a:p>
            <a:pPr marL="152400" indent="0">
              <a:buNone/>
            </a:pPr>
            <a:r>
              <a:rPr lang="en-US" dirty="0"/>
              <a:t>For the last time, let’s use the Movie database and created a form to enter more movie information into this database. Follow the instructions after getting in a group of 3-4 people, then answer the questions below.</a:t>
            </a:r>
          </a:p>
          <a:p>
            <a:pPr marL="152400" indent="0">
              <a:buNone/>
            </a:pPr>
            <a:endParaRPr lang="en-US" dirty="0"/>
          </a:p>
          <a:p>
            <a:pPr marL="152400" indent="0">
              <a:buNone/>
            </a:pPr>
            <a:r>
              <a:rPr lang="en-US" dirty="0"/>
              <a:t>Instructions:</a:t>
            </a:r>
          </a:p>
          <a:p>
            <a:pPr marL="609600" indent="-457200">
              <a:buFont typeface="+mj-lt"/>
              <a:buAutoNum type="arabicPeriod"/>
            </a:pPr>
            <a:r>
              <a:rPr lang="en-US" dirty="0"/>
              <a:t>Open Movie database &gt; Open Movie table</a:t>
            </a:r>
          </a:p>
          <a:p>
            <a:pPr marL="609600" indent="-457200">
              <a:buFont typeface="+mj-lt"/>
              <a:buAutoNum type="arabicPeriod"/>
            </a:pPr>
            <a:r>
              <a:rPr lang="en-US" dirty="0"/>
              <a:t>Click Create tab &gt; Form button</a:t>
            </a:r>
          </a:p>
          <a:p>
            <a:pPr marL="609600" indent="-457200">
              <a:buFont typeface="+mj-lt"/>
              <a:buAutoNum type="arabicPeriod"/>
            </a:pPr>
            <a:r>
              <a:rPr lang="en-US" dirty="0"/>
              <a:t>New form is created from Movie table.</a:t>
            </a:r>
          </a:p>
          <a:p>
            <a:pPr marL="609600" indent="-457200">
              <a:buFont typeface="+mj-lt"/>
              <a:buAutoNum type="arabicPeriod"/>
            </a:pPr>
            <a:r>
              <a:rPr lang="en-US" dirty="0"/>
              <a:t>Navigate to last record in form (bottom left).</a:t>
            </a:r>
          </a:p>
          <a:p>
            <a:pPr marL="609600" indent="-457200">
              <a:buFont typeface="+mj-lt"/>
              <a:buAutoNum type="arabicPeriod"/>
            </a:pPr>
            <a:r>
              <a:rPr lang="en-US" dirty="0"/>
              <a:t>Add in five new movie records.</a:t>
            </a:r>
          </a:p>
          <a:p>
            <a:pPr marL="609600" indent="-457200">
              <a:buFont typeface="+mj-lt"/>
              <a:buAutoNum type="arabicPeriod"/>
            </a:pPr>
            <a:r>
              <a:rPr lang="en-US" dirty="0"/>
              <a:t>Save table.</a:t>
            </a:r>
            <a:r>
              <a:rPr lang="en-US" sz="2400" dirty="0"/>
              <a:t> </a:t>
            </a:r>
          </a:p>
          <a:p>
            <a:pPr marL="609600" indent="-457200">
              <a:buFont typeface="+mj-lt"/>
              <a:buAutoNum type="arabicPeriod"/>
            </a:pPr>
            <a:endParaRPr lang="en-US" sz="1000" dirty="0"/>
          </a:p>
          <a:p>
            <a:pPr marL="152400" indent="0">
              <a:buNone/>
            </a:pPr>
            <a:r>
              <a:rPr lang="en-US" sz="2400" dirty="0"/>
              <a:t>Share your findings with your classmates. </a:t>
            </a:r>
          </a:p>
          <a:p>
            <a:pPr marL="609600" indent="-457200">
              <a:buFont typeface="+mj-lt"/>
              <a:buAutoNum type="arabicPeriod"/>
            </a:pPr>
            <a:endParaRPr lang="en-US" dirty="0"/>
          </a:p>
        </p:txBody>
      </p:sp>
      <p:sp>
        <p:nvSpPr>
          <p:cNvPr id="4" name="TextBox 3">
            <a:extLst>
              <a:ext uri="{FF2B5EF4-FFF2-40B4-BE49-F238E27FC236}">
                <a16:creationId xmlns:a16="http://schemas.microsoft.com/office/drawing/2014/main" id="{B9ADF5EB-57D0-40E5-B49F-0D99E0596FA6}"/>
              </a:ext>
            </a:extLst>
          </p:cNvPr>
          <p:cNvSpPr txBox="1"/>
          <p:nvPr/>
        </p:nvSpPr>
        <p:spPr>
          <a:xfrm>
            <a:off x="7450796" y="2805989"/>
            <a:ext cx="4525184" cy="3821267"/>
          </a:xfrm>
          <a:custGeom>
            <a:avLst/>
            <a:gdLst>
              <a:gd name="connsiteX0" fmla="*/ 0 w 4506896"/>
              <a:gd name="connsiteY0" fmla="*/ 0 h 5012141"/>
              <a:gd name="connsiteX1" fmla="*/ 4506896 w 4506896"/>
              <a:gd name="connsiteY1" fmla="*/ 0 h 5012141"/>
              <a:gd name="connsiteX2" fmla="*/ 4506896 w 4506896"/>
              <a:gd name="connsiteY2" fmla="*/ 5012141 h 5012141"/>
              <a:gd name="connsiteX3" fmla="*/ 0 w 4506896"/>
              <a:gd name="connsiteY3" fmla="*/ 5012141 h 5012141"/>
              <a:gd name="connsiteX4" fmla="*/ 0 w 4506896"/>
              <a:gd name="connsiteY4" fmla="*/ 0 h 5012141"/>
              <a:gd name="connsiteX0" fmla="*/ 0 w 4506896"/>
              <a:gd name="connsiteY0" fmla="*/ 0 h 5012141"/>
              <a:gd name="connsiteX1" fmla="*/ 4506896 w 4506896"/>
              <a:gd name="connsiteY1" fmla="*/ 0 h 5012141"/>
              <a:gd name="connsiteX2" fmla="*/ 4506896 w 4506896"/>
              <a:gd name="connsiteY2" fmla="*/ 5012141 h 5012141"/>
              <a:gd name="connsiteX3" fmla="*/ 18288 w 4506896"/>
              <a:gd name="connsiteY3" fmla="*/ 4262333 h 5012141"/>
              <a:gd name="connsiteX4" fmla="*/ 0 w 4506896"/>
              <a:gd name="connsiteY4" fmla="*/ 0 h 5012141"/>
              <a:gd name="connsiteX0" fmla="*/ 0 w 4506896"/>
              <a:gd name="connsiteY0" fmla="*/ 0 h 4262333"/>
              <a:gd name="connsiteX1" fmla="*/ 4506896 w 4506896"/>
              <a:gd name="connsiteY1" fmla="*/ 0 h 4262333"/>
              <a:gd name="connsiteX2" fmla="*/ 4506896 w 4506896"/>
              <a:gd name="connsiteY2" fmla="*/ 4244045 h 4262333"/>
              <a:gd name="connsiteX3" fmla="*/ 18288 w 4506896"/>
              <a:gd name="connsiteY3" fmla="*/ 4262333 h 4262333"/>
              <a:gd name="connsiteX4" fmla="*/ 0 w 4506896"/>
              <a:gd name="connsiteY4" fmla="*/ 0 h 4262333"/>
              <a:gd name="connsiteX0" fmla="*/ 18288 w 4525184"/>
              <a:gd name="connsiteY0" fmla="*/ 0 h 4262333"/>
              <a:gd name="connsiteX1" fmla="*/ 4525184 w 4525184"/>
              <a:gd name="connsiteY1" fmla="*/ 0 h 4262333"/>
              <a:gd name="connsiteX2" fmla="*/ 4525184 w 4525184"/>
              <a:gd name="connsiteY2" fmla="*/ 4244045 h 4262333"/>
              <a:gd name="connsiteX3" fmla="*/ 0 w 4525184"/>
              <a:gd name="connsiteY3" fmla="*/ 4262333 h 4262333"/>
              <a:gd name="connsiteX4" fmla="*/ 18288 w 4525184"/>
              <a:gd name="connsiteY4" fmla="*/ 0 h 426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184" h="4262333">
                <a:moveTo>
                  <a:pt x="18288" y="0"/>
                </a:moveTo>
                <a:lnTo>
                  <a:pt x="4525184" y="0"/>
                </a:lnTo>
                <a:lnTo>
                  <a:pt x="4525184" y="4244045"/>
                </a:lnTo>
                <a:lnTo>
                  <a:pt x="0" y="4262333"/>
                </a:lnTo>
                <a:lnTo>
                  <a:pt x="18288" y="0"/>
                </a:lnTo>
                <a:close/>
              </a:path>
            </a:pathLst>
          </a:custGeom>
          <a:noFill/>
        </p:spPr>
        <p:txBody>
          <a:bodyPr wrap="square" rtlCol="0">
            <a:noAutofit/>
          </a:bodyPr>
          <a:lstStyle/>
          <a:p>
            <a:pPr marL="495300" lvl="1" indent="0">
              <a:spcBef>
                <a:spcPts val="750"/>
              </a:spcBef>
              <a:buSzPts val="2800"/>
              <a:buNone/>
            </a:pPr>
            <a:endParaRPr lang="en-US" dirty="0"/>
          </a:p>
          <a:p>
            <a:pPr marL="152400">
              <a:lnSpc>
                <a:spcPct val="90000"/>
              </a:lnSpc>
              <a:spcBef>
                <a:spcPts val="750"/>
              </a:spcBef>
              <a:buClr>
                <a:schemeClr val="dk1"/>
              </a:buClr>
              <a:buSzPts val="2800"/>
            </a:pPr>
            <a:r>
              <a:rPr lang="en-US" sz="2100" dirty="0">
                <a:solidFill>
                  <a:schemeClr val="dk1"/>
                </a:solidFill>
                <a:latin typeface="Century Gothic"/>
                <a:sym typeface="Century Gothic"/>
              </a:rPr>
              <a:t>Questions:</a:t>
            </a:r>
          </a:p>
          <a:p>
            <a:pPr marL="438150" indent="-285750">
              <a:lnSpc>
                <a:spcPct val="90000"/>
              </a:lnSpc>
              <a:spcBef>
                <a:spcPts val="750"/>
              </a:spcBef>
              <a:buClr>
                <a:schemeClr val="dk1"/>
              </a:buClr>
              <a:buSzPts val="2800"/>
              <a:buFont typeface="Arial" panose="020B0604020202020204" pitchFamily="34" charset="0"/>
              <a:buChar char="•"/>
            </a:pPr>
            <a:r>
              <a:rPr lang="en-US" sz="1800" dirty="0">
                <a:solidFill>
                  <a:schemeClr val="dk1"/>
                </a:solidFill>
                <a:latin typeface="Century Gothic"/>
                <a:sym typeface="Century Gothic"/>
              </a:rPr>
              <a:t>Did you find doing this activity easy or difficult? Why?</a:t>
            </a:r>
          </a:p>
          <a:p>
            <a:pPr marL="438150" indent="-285750">
              <a:lnSpc>
                <a:spcPct val="90000"/>
              </a:lnSpc>
              <a:spcBef>
                <a:spcPts val="750"/>
              </a:spcBef>
              <a:buClr>
                <a:schemeClr val="dk1"/>
              </a:buClr>
              <a:buSzPts val="2800"/>
              <a:buFont typeface="Arial" panose="020B0604020202020204" pitchFamily="34" charset="0"/>
              <a:buChar char="•"/>
            </a:pPr>
            <a:r>
              <a:rPr lang="en-US" sz="1800" dirty="0">
                <a:solidFill>
                  <a:schemeClr val="dk1"/>
                </a:solidFill>
                <a:latin typeface="Century Gothic"/>
                <a:sym typeface="Century Gothic"/>
              </a:rPr>
              <a:t>Did the form make it an easier experience to enter new information?</a:t>
            </a:r>
          </a:p>
          <a:p>
            <a:pPr marL="438150" indent="-285750">
              <a:lnSpc>
                <a:spcPct val="90000"/>
              </a:lnSpc>
              <a:spcBef>
                <a:spcPts val="750"/>
              </a:spcBef>
              <a:buClr>
                <a:schemeClr val="dk1"/>
              </a:buClr>
              <a:buSzPts val="2800"/>
              <a:buFont typeface="Arial" panose="020B0604020202020204" pitchFamily="34" charset="0"/>
              <a:buChar char="•"/>
            </a:pPr>
            <a:r>
              <a:rPr lang="en-US" sz="1800" dirty="0">
                <a:solidFill>
                  <a:schemeClr val="dk1"/>
                </a:solidFill>
                <a:latin typeface="Century Gothic"/>
                <a:sym typeface="Century Gothic"/>
              </a:rPr>
              <a:t>What other examples can you think of where a form would assist data entry for a database?</a:t>
            </a:r>
          </a:p>
          <a:p>
            <a:pPr marL="438150" indent="-285750">
              <a:lnSpc>
                <a:spcPct val="90000"/>
              </a:lnSpc>
              <a:spcBef>
                <a:spcPts val="750"/>
              </a:spcBef>
              <a:buClr>
                <a:schemeClr val="dk1"/>
              </a:buClr>
              <a:buSzPts val="2800"/>
              <a:buFont typeface="Arial" panose="020B0604020202020204" pitchFamily="34" charset="0"/>
              <a:buChar char="•"/>
            </a:pPr>
            <a:r>
              <a:rPr lang="en-US" sz="1800" dirty="0">
                <a:solidFill>
                  <a:schemeClr val="dk1"/>
                </a:solidFill>
                <a:latin typeface="Century Gothic"/>
                <a:sym typeface="Century Gothic"/>
              </a:rPr>
              <a:t>What questions arose as you did this activity?</a:t>
            </a:r>
          </a:p>
          <a:p>
            <a:pPr marL="438150" indent="-285750">
              <a:lnSpc>
                <a:spcPct val="90000"/>
              </a:lnSpc>
              <a:spcBef>
                <a:spcPts val="750"/>
              </a:spcBef>
              <a:buClr>
                <a:schemeClr val="dk1"/>
              </a:buClr>
              <a:buSzPts val="2800"/>
              <a:buFont typeface="Arial" panose="020B0604020202020204" pitchFamily="34" charset="0"/>
              <a:buChar char="•"/>
            </a:pPr>
            <a:endParaRPr lang="en-US" sz="1800" dirty="0">
              <a:solidFill>
                <a:schemeClr val="dk1"/>
              </a:solidFill>
              <a:latin typeface="Century Gothic"/>
              <a:sym typeface="Century Gothic"/>
            </a:endParaRPr>
          </a:p>
          <a:p>
            <a:pPr marL="438150" indent="-285750">
              <a:lnSpc>
                <a:spcPct val="90000"/>
              </a:lnSpc>
              <a:spcBef>
                <a:spcPts val="750"/>
              </a:spcBef>
              <a:buClr>
                <a:schemeClr val="dk1"/>
              </a:buClr>
              <a:buSzPts val="2800"/>
              <a:buFont typeface="Arial" panose="020B0604020202020204" pitchFamily="34" charset="0"/>
              <a:buChar char="•"/>
            </a:pPr>
            <a:endParaRPr lang="en-US" sz="1800" dirty="0">
              <a:solidFill>
                <a:schemeClr val="dk1"/>
              </a:solidFill>
              <a:latin typeface="Century Gothic"/>
              <a:sym typeface="Century Gothic"/>
            </a:endParaRPr>
          </a:p>
          <a:p>
            <a:pPr marL="438150" indent="-285750">
              <a:lnSpc>
                <a:spcPct val="90000"/>
              </a:lnSpc>
              <a:spcBef>
                <a:spcPts val="750"/>
              </a:spcBef>
              <a:buClr>
                <a:schemeClr val="dk1"/>
              </a:buClr>
              <a:buSzPts val="2800"/>
              <a:buFont typeface="Arial" panose="020B0604020202020204" pitchFamily="34" charset="0"/>
              <a:buChar char="•"/>
            </a:pPr>
            <a:endParaRPr lang="en-US" sz="1800" dirty="0">
              <a:solidFill>
                <a:schemeClr val="dk1"/>
              </a:solidFill>
              <a:latin typeface="Century Gothic"/>
              <a:sym typeface="Century Gothic"/>
            </a:endParaRPr>
          </a:p>
          <a:p>
            <a:pPr marL="438150" indent="-285750">
              <a:lnSpc>
                <a:spcPct val="90000"/>
              </a:lnSpc>
              <a:spcBef>
                <a:spcPts val="750"/>
              </a:spcBef>
              <a:buClr>
                <a:schemeClr val="dk1"/>
              </a:buClr>
              <a:buSzPts val="2800"/>
              <a:buFont typeface="Arial" panose="020B0604020202020204" pitchFamily="34" charset="0"/>
              <a:buChar char="•"/>
            </a:pPr>
            <a:endParaRPr lang="en-US" sz="1800" dirty="0">
              <a:solidFill>
                <a:schemeClr val="dk1"/>
              </a:solidFill>
              <a:latin typeface="Century Gothic"/>
              <a:sym typeface="Century Gothic"/>
            </a:endParaRPr>
          </a:p>
        </p:txBody>
      </p:sp>
    </p:spTree>
    <p:extLst>
      <p:ext uri="{BB962C8B-B14F-4D97-AF65-F5344CB8AC3E}">
        <p14:creationId xmlns:p14="http://schemas.microsoft.com/office/powerpoint/2010/main" val="1956832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ick Review" title="Slide 10"/>
          <p:cNvSpPr>
            <a:spLocks noGrp="1"/>
          </p:cNvSpPr>
          <p:nvPr>
            <p:ph type="title"/>
          </p:nvPr>
        </p:nvSpPr>
        <p:spPr/>
        <p:txBody>
          <a:bodyPr/>
          <a:lstStyle/>
          <a:p>
            <a:r>
              <a:rPr lang="en-US" dirty="0"/>
              <a:t>Quick Review</a:t>
            </a:r>
          </a:p>
        </p:txBody>
      </p:sp>
      <p:sp>
        <p:nvSpPr>
          <p:cNvPr id="3" name="Content Placeholder 2" descr="Can you create a new workbook with more than one worksheet? Are you able to sort and filter data in a table? How do you use the COUNTIF and the IF functions? Do you know how to create a clustered column chart and modify its style? Are you able to correctly create and apply conditional formatting? Are you able to change page layout orientation? And change margins?" title="Slide 10"/>
          <p:cNvSpPr>
            <a:spLocks noGrp="1"/>
          </p:cNvSpPr>
          <p:nvPr>
            <p:ph type="body" idx="1"/>
          </p:nvPr>
        </p:nvSpPr>
        <p:spPr/>
        <p:txBody>
          <a:bodyPr/>
          <a:lstStyle/>
          <a:p>
            <a:r>
              <a:rPr lang="en-US" dirty="0"/>
              <a:t>Can you identify external data, import and export options?</a:t>
            </a:r>
          </a:p>
          <a:p>
            <a:r>
              <a:rPr lang="en-US" dirty="0"/>
              <a:t>How to  you import external data and export Access data?</a:t>
            </a:r>
          </a:p>
          <a:p>
            <a:r>
              <a:rPr lang="en-US" dirty="0"/>
              <a:t>What are queries and how can they assist you?</a:t>
            </a:r>
          </a:p>
          <a:p>
            <a:r>
              <a:rPr lang="en-US" dirty="0"/>
              <a:t>How can you create a query?</a:t>
            </a:r>
          </a:p>
          <a:p>
            <a:r>
              <a:rPr lang="en-US" dirty="0"/>
              <a:t>How can you add criteria and save and print a query?</a:t>
            </a:r>
          </a:p>
          <a:p>
            <a:r>
              <a:rPr lang="en-US" dirty="0"/>
              <a:t>What are the differences between forms and reports?</a:t>
            </a:r>
          </a:p>
          <a:p>
            <a:r>
              <a:rPr lang="en-US" dirty="0"/>
              <a:t>Are you able to create a basic form? </a:t>
            </a:r>
          </a:p>
          <a:p>
            <a:r>
              <a:rPr lang="en-US" dirty="0"/>
              <a:t>Can you change the form views and use form controls?</a:t>
            </a:r>
          </a:p>
          <a:p>
            <a:r>
              <a:rPr lang="en-US" dirty="0"/>
              <a:t>How can you present data in a report?</a:t>
            </a:r>
          </a:p>
          <a:p>
            <a:r>
              <a:rPr lang="en-US" dirty="0"/>
              <a:t>How do you transform data?</a:t>
            </a:r>
          </a:p>
          <a:p>
            <a:r>
              <a:rPr lang="en-US" dirty="0"/>
              <a:t>Do you understand calculations and conditional analysis?</a:t>
            </a:r>
          </a:p>
          <a:p>
            <a:r>
              <a:rPr lang="en-US" dirty="0"/>
              <a:t>Can you use subqueries and understand domain aggregation?</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7102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p:txBody>
          <a:bodyPr/>
          <a:lstStyle/>
          <a:p>
            <a:pPr lvl="0"/>
            <a:r>
              <a:rPr lang="en-US" dirty="0"/>
              <a:t>Importing and Exporting Data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dirty="0"/>
              <a:t>Learning Outcomes: </a:t>
            </a:r>
            <a:r>
              <a:rPr lang="en-US" dirty="0">
                <a:solidFill>
                  <a:schemeClr val="tx1"/>
                </a:solidFill>
              </a:rPr>
              <a:t>Importing and Exporting Data</a:t>
            </a:r>
            <a:endParaRPr dirty="0"/>
          </a:p>
        </p:txBody>
      </p:sp>
      <p:sp>
        <p:nvSpPr>
          <p:cNvPr id="73" name="Google Shape;73;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buNone/>
            </a:pPr>
            <a:r>
              <a:rPr lang="en-US" sz="2400" dirty="0"/>
              <a:t>14.1: </a:t>
            </a:r>
            <a:r>
              <a:rPr lang="en-US" sz="2400" dirty="0">
                <a:solidFill>
                  <a:schemeClr val="tx1"/>
                </a:solidFill>
              </a:rPr>
              <a:t>Import and Export Data</a:t>
            </a:r>
            <a:endParaRPr sz="2400" dirty="0">
              <a:solidFill>
                <a:schemeClr val="tx1"/>
              </a:solidFill>
            </a:endParaRPr>
          </a:p>
          <a:p>
            <a:pPr marL="582930" lvl="1" indent="0">
              <a:buNone/>
            </a:pPr>
            <a:r>
              <a:rPr lang="en-US" sz="2200" dirty="0"/>
              <a:t>14.1.1: </a:t>
            </a:r>
            <a:r>
              <a:rPr lang="en-US" sz="2200" dirty="0">
                <a:solidFill>
                  <a:schemeClr val="tx1"/>
                </a:solidFill>
              </a:rPr>
              <a:t>Discuss the value of external data</a:t>
            </a:r>
          </a:p>
          <a:p>
            <a:pPr marL="582930" lvl="1" indent="0">
              <a:buNone/>
            </a:pPr>
            <a:r>
              <a:rPr lang="en-US" sz="2200" dirty="0">
                <a:solidFill>
                  <a:schemeClr val="tx1"/>
                </a:solidFill>
              </a:rPr>
              <a:t>14.1.2: Differentiate among import and export options</a:t>
            </a:r>
          </a:p>
          <a:p>
            <a:pPr marL="582930" lvl="1" indent="0">
              <a:buNone/>
            </a:pPr>
            <a:r>
              <a:rPr lang="en-US" sz="2200" dirty="0"/>
              <a:t>14.1.3: </a:t>
            </a:r>
            <a:r>
              <a:rPr lang="en-US" sz="2200" dirty="0">
                <a:solidFill>
                  <a:schemeClr val="tx1"/>
                </a:solidFill>
              </a:rPr>
              <a:t>Import external data</a:t>
            </a:r>
          </a:p>
          <a:p>
            <a:pPr marL="582930" lvl="1" indent="0">
              <a:buNone/>
            </a:pPr>
            <a:r>
              <a:rPr lang="en-US" sz="2200" dirty="0">
                <a:solidFill>
                  <a:schemeClr val="tx1"/>
                </a:solidFill>
              </a:rPr>
              <a:t>14.1.4: Export data</a:t>
            </a:r>
            <a:endParaRPr lang="en-US" sz="2200" dirty="0"/>
          </a:p>
          <a:p>
            <a:pPr marL="582930" lvl="1" indent="0">
              <a:buNone/>
            </a:pPr>
            <a:endParaRPr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3277-E601-489C-BF5D-A1FEBD915B8C}"/>
              </a:ext>
            </a:extLst>
          </p:cNvPr>
          <p:cNvSpPr>
            <a:spLocks noGrp="1"/>
          </p:cNvSpPr>
          <p:nvPr>
            <p:ph type="title"/>
          </p:nvPr>
        </p:nvSpPr>
        <p:spPr/>
        <p:txBody>
          <a:bodyPr/>
          <a:lstStyle/>
          <a:p>
            <a:r>
              <a:rPr lang="en-US" dirty="0"/>
              <a:t>External Data </a:t>
            </a:r>
          </a:p>
        </p:txBody>
      </p:sp>
      <p:sp>
        <p:nvSpPr>
          <p:cNvPr id="3" name="Text Placeholder 2">
            <a:extLst>
              <a:ext uri="{FF2B5EF4-FFF2-40B4-BE49-F238E27FC236}">
                <a16:creationId xmlns:a16="http://schemas.microsoft.com/office/drawing/2014/main" id="{8BDE32C3-4572-4B87-B9BD-A8F83E3034AE}"/>
              </a:ext>
            </a:extLst>
          </p:cNvPr>
          <p:cNvSpPr>
            <a:spLocks noGrp="1"/>
          </p:cNvSpPr>
          <p:nvPr>
            <p:ph type="body" idx="1"/>
          </p:nvPr>
        </p:nvSpPr>
        <p:spPr>
          <a:xfrm>
            <a:off x="838200" y="1825625"/>
            <a:ext cx="5724832" cy="4351338"/>
          </a:xfrm>
        </p:spPr>
        <p:txBody>
          <a:bodyPr/>
          <a:lstStyle/>
          <a:p>
            <a:r>
              <a:rPr lang="en-US" dirty="0"/>
              <a:t>Business data stored many places.</a:t>
            </a:r>
          </a:p>
          <a:p>
            <a:r>
              <a:rPr lang="en-US" dirty="0"/>
              <a:t>External data can be tricky.</a:t>
            </a:r>
          </a:p>
          <a:p>
            <a:r>
              <a:rPr lang="en-US" dirty="0"/>
              <a:t>External data usually stored in different applications and formats.</a:t>
            </a:r>
          </a:p>
          <a:p>
            <a:r>
              <a:rPr lang="en-US" dirty="0"/>
              <a:t>Access can use data:</a:t>
            </a:r>
          </a:p>
          <a:p>
            <a:pPr lvl="1"/>
            <a:r>
              <a:rPr lang="en-US" dirty="0"/>
              <a:t>Oracle</a:t>
            </a:r>
          </a:p>
          <a:p>
            <a:pPr lvl="1"/>
            <a:r>
              <a:rPr lang="en-US" dirty="0"/>
              <a:t>SQL Server </a:t>
            </a:r>
          </a:p>
          <a:p>
            <a:pPr lvl="1"/>
            <a:r>
              <a:rPr lang="en-US" dirty="0"/>
              <a:t>Other ODBC compliant DBs</a:t>
            </a:r>
          </a:p>
          <a:p>
            <a:pPr lvl="1"/>
            <a:r>
              <a:rPr lang="en-US" dirty="0"/>
              <a:t>Excel</a:t>
            </a:r>
          </a:p>
          <a:p>
            <a:pPr lvl="1"/>
            <a:r>
              <a:rPr lang="en-US" dirty="0"/>
              <a:t>XML</a:t>
            </a:r>
          </a:p>
          <a:p>
            <a:pPr lvl="1"/>
            <a:r>
              <a:rPr lang="en-US" dirty="0"/>
              <a:t>HTML</a:t>
            </a:r>
          </a:p>
          <a:p>
            <a:pPr lvl="1"/>
            <a:r>
              <a:rPr lang="en-US" dirty="0"/>
              <a:t>Word documents</a:t>
            </a:r>
          </a:p>
          <a:p>
            <a:pPr lvl="1"/>
            <a:r>
              <a:rPr lang="en-US" dirty="0"/>
              <a:t>Text files</a:t>
            </a:r>
          </a:p>
        </p:txBody>
      </p:sp>
      <p:pic>
        <p:nvPicPr>
          <p:cNvPr id="1026" name="Picture 2" descr="Image from Oracle administrator’s manual showing the flow of information between three separate systems and system users.">
            <a:extLst>
              <a:ext uri="{FF2B5EF4-FFF2-40B4-BE49-F238E27FC236}">
                <a16:creationId xmlns:a16="http://schemas.microsoft.com/office/drawing/2014/main" id="{D0EA8F13-5819-425B-A804-003BBC1DD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6271" y="1967336"/>
            <a:ext cx="3867150" cy="355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48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92B34-5380-4DD1-A768-C68A93A2EF5E}"/>
              </a:ext>
            </a:extLst>
          </p:cNvPr>
          <p:cNvSpPr>
            <a:spLocks noGrp="1"/>
          </p:cNvSpPr>
          <p:nvPr>
            <p:ph type="title"/>
          </p:nvPr>
        </p:nvSpPr>
        <p:spPr/>
        <p:txBody>
          <a:bodyPr/>
          <a:lstStyle/>
          <a:p>
            <a:r>
              <a:rPr lang="en-US" dirty="0"/>
              <a:t>Import and Export Options</a:t>
            </a:r>
          </a:p>
        </p:txBody>
      </p:sp>
      <p:sp>
        <p:nvSpPr>
          <p:cNvPr id="3" name="Text Placeholder 2">
            <a:extLst>
              <a:ext uri="{FF2B5EF4-FFF2-40B4-BE49-F238E27FC236}">
                <a16:creationId xmlns:a16="http://schemas.microsoft.com/office/drawing/2014/main" id="{3F65693B-283E-4EF0-A4CA-54589499EC32}"/>
              </a:ext>
            </a:extLst>
          </p:cNvPr>
          <p:cNvSpPr>
            <a:spLocks noGrp="1"/>
          </p:cNvSpPr>
          <p:nvPr>
            <p:ph type="body" idx="1"/>
          </p:nvPr>
        </p:nvSpPr>
        <p:spPr>
          <a:xfrm>
            <a:off x="838200" y="1574902"/>
            <a:ext cx="4559710" cy="4351338"/>
          </a:xfrm>
        </p:spPr>
        <p:txBody>
          <a:bodyPr/>
          <a:lstStyle/>
          <a:p>
            <a:r>
              <a:rPr lang="en-US" dirty="0"/>
              <a:t>Importing</a:t>
            </a:r>
          </a:p>
          <a:p>
            <a:pPr lvl="1"/>
            <a:r>
              <a:rPr lang="en-US" dirty="0"/>
              <a:t>External Data &gt; New Data Source</a:t>
            </a:r>
          </a:p>
          <a:p>
            <a:pPr lvl="1"/>
            <a:r>
              <a:rPr lang="en-US" dirty="0"/>
              <a:t>From File</a:t>
            </a:r>
          </a:p>
          <a:p>
            <a:pPr lvl="2"/>
            <a:r>
              <a:rPr lang="en-US" dirty="0"/>
              <a:t>Excel, HTML Doc, XML File, Text File</a:t>
            </a:r>
          </a:p>
          <a:p>
            <a:pPr lvl="1"/>
            <a:r>
              <a:rPr lang="en-US" dirty="0"/>
              <a:t>From Database</a:t>
            </a:r>
          </a:p>
          <a:p>
            <a:pPr lvl="1"/>
            <a:r>
              <a:rPr lang="en-US" dirty="0"/>
              <a:t>From Online Services</a:t>
            </a:r>
          </a:p>
          <a:p>
            <a:pPr lvl="1"/>
            <a:r>
              <a:rPr lang="en-US" dirty="0"/>
              <a:t>From Other Sources</a:t>
            </a:r>
          </a:p>
        </p:txBody>
      </p:sp>
      <p:pic>
        <p:nvPicPr>
          <p:cNvPr id="4" name="Picture 3" descr="Microsoft access External Data toolbar with &quot;New Data Source&quot; selected and &quot;From File&quot; selected from the resulting dialogue box. Another dialogue box from &quot;From File&quot; shows the following options: Excel, HTML Document, XML File, and Text File.">
            <a:extLst>
              <a:ext uri="{FF2B5EF4-FFF2-40B4-BE49-F238E27FC236}">
                <a16:creationId xmlns:a16="http://schemas.microsoft.com/office/drawing/2014/main" id="{E0ECA4FD-A2DC-453D-BDEB-C2809FDB8694}"/>
              </a:ext>
            </a:extLst>
          </p:cNvPr>
          <p:cNvPicPr>
            <a:picLocks noChangeAspect="1"/>
          </p:cNvPicPr>
          <p:nvPr/>
        </p:nvPicPr>
        <p:blipFill>
          <a:blip r:embed="rId2"/>
          <a:stretch>
            <a:fillRect/>
          </a:stretch>
        </p:blipFill>
        <p:spPr>
          <a:xfrm>
            <a:off x="1702210" y="4128194"/>
            <a:ext cx="2831690" cy="2309808"/>
          </a:xfrm>
          <a:prstGeom prst="rect">
            <a:avLst/>
          </a:prstGeom>
        </p:spPr>
      </p:pic>
      <p:sp>
        <p:nvSpPr>
          <p:cNvPr id="5" name="Text Placeholder 2">
            <a:extLst>
              <a:ext uri="{FF2B5EF4-FFF2-40B4-BE49-F238E27FC236}">
                <a16:creationId xmlns:a16="http://schemas.microsoft.com/office/drawing/2014/main" id="{74605E75-638E-400A-84C3-3BED3D0537EC}"/>
              </a:ext>
            </a:extLst>
          </p:cNvPr>
          <p:cNvSpPr txBox="1">
            <a:spLocks/>
          </p:cNvSpPr>
          <p:nvPr/>
        </p:nvSpPr>
        <p:spPr>
          <a:xfrm>
            <a:off x="6096000" y="1574902"/>
            <a:ext cx="4559710" cy="4351338"/>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342900" marR="0" lvl="0" indent="-304800" algn="l" rtl="0" eaLnBrk="1" hangingPunct="1">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eaLnBrk="1" hangingPunct="1">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eaLnBrk="1" hangingPunct="1">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r>
              <a:rPr lang="en-US" dirty="0"/>
              <a:t>Exporting</a:t>
            </a:r>
          </a:p>
          <a:p>
            <a:pPr lvl="1"/>
            <a:r>
              <a:rPr lang="en-US" dirty="0"/>
              <a:t>External Data &gt; Export</a:t>
            </a:r>
          </a:p>
          <a:p>
            <a:pPr lvl="1"/>
            <a:r>
              <a:rPr lang="en-US" dirty="0"/>
              <a:t>Select from </a:t>
            </a:r>
          </a:p>
          <a:p>
            <a:pPr lvl="2"/>
            <a:r>
              <a:rPr lang="en-US" dirty="0"/>
              <a:t>Saved exports</a:t>
            </a:r>
          </a:p>
          <a:p>
            <a:pPr lvl="2"/>
            <a:r>
              <a:rPr lang="en-US" dirty="0"/>
              <a:t>Excel, Text File, </a:t>
            </a:r>
          </a:p>
          <a:p>
            <a:pPr lvl="2"/>
            <a:r>
              <a:rPr lang="en-US" dirty="0"/>
              <a:t>XML, PDF or XPS</a:t>
            </a:r>
          </a:p>
          <a:p>
            <a:pPr lvl="2"/>
            <a:r>
              <a:rPr lang="en-US" dirty="0"/>
              <a:t>Email</a:t>
            </a:r>
          </a:p>
          <a:p>
            <a:pPr lvl="2"/>
            <a:r>
              <a:rPr lang="en-US" dirty="0"/>
              <a:t>Access</a:t>
            </a:r>
          </a:p>
          <a:p>
            <a:pPr lvl="2"/>
            <a:r>
              <a:rPr lang="en-US" dirty="0"/>
              <a:t>Word Merge</a:t>
            </a:r>
          </a:p>
          <a:p>
            <a:pPr lvl="2"/>
            <a:r>
              <a:rPr lang="en-US" dirty="0"/>
              <a:t>More</a:t>
            </a:r>
          </a:p>
          <a:p>
            <a:pPr lvl="1"/>
            <a:endParaRPr lang="en-US" dirty="0"/>
          </a:p>
        </p:txBody>
      </p:sp>
      <p:pic>
        <p:nvPicPr>
          <p:cNvPr id="2054" name="Picture 6" descr="Microsoft access toolbar with &quot;External Data&quot; selected and zoomed in on the following buttons: Saved Exports, Excel, Text File, XML File, PDF or XPS, and Email.">
            <a:extLst>
              <a:ext uri="{FF2B5EF4-FFF2-40B4-BE49-F238E27FC236}">
                <a16:creationId xmlns:a16="http://schemas.microsoft.com/office/drawing/2014/main" id="{7483ED0F-B523-495F-9857-F1CA43C11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814" y="4516689"/>
            <a:ext cx="5296054" cy="1834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15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p:txBody>
          <a:bodyPr/>
          <a:lstStyle/>
          <a:p>
            <a:pPr lvl="0"/>
            <a:r>
              <a:rPr lang="en-US" dirty="0"/>
              <a:t>Queries</a:t>
            </a:r>
          </a:p>
        </p:txBody>
      </p:sp>
    </p:spTree>
    <p:extLst>
      <p:ext uri="{BB962C8B-B14F-4D97-AF65-F5344CB8AC3E}">
        <p14:creationId xmlns:p14="http://schemas.microsoft.com/office/powerpoint/2010/main" val="1056907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dirty="0"/>
              <a:t>Learning Outcomes: </a:t>
            </a:r>
            <a:r>
              <a:rPr lang="en-US" dirty="0">
                <a:solidFill>
                  <a:schemeClr val="tx1"/>
                </a:solidFill>
              </a:rPr>
              <a:t>Queries</a:t>
            </a:r>
            <a:endParaRPr dirty="0"/>
          </a:p>
        </p:txBody>
      </p:sp>
      <p:sp>
        <p:nvSpPr>
          <p:cNvPr id="73" name="Google Shape;73;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8100" lvl="0" indent="0">
              <a:buNone/>
            </a:pPr>
            <a:r>
              <a:rPr lang="en-US" sz="2400" dirty="0"/>
              <a:t>14.2: </a:t>
            </a:r>
            <a:r>
              <a:rPr lang="en-US" sz="2400" dirty="0">
                <a:solidFill>
                  <a:schemeClr val="tx1"/>
                </a:solidFill>
              </a:rPr>
              <a:t>Create and modify queries</a:t>
            </a:r>
            <a:endParaRPr sz="2400" dirty="0">
              <a:solidFill>
                <a:schemeClr val="tx1"/>
              </a:solidFill>
            </a:endParaRPr>
          </a:p>
          <a:p>
            <a:pPr marL="582930" lvl="1" indent="0" algn="l" rtl="0">
              <a:lnSpc>
                <a:spcPct val="90000"/>
              </a:lnSpc>
              <a:spcBef>
                <a:spcPts val="375"/>
              </a:spcBef>
              <a:spcAft>
                <a:spcPts val="0"/>
              </a:spcAft>
              <a:buSzPts val="2400"/>
              <a:buNone/>
            </a:pPr>
            <a:r>
              <a:rPr lang="en-US" sz="2200" dirty="0"/>
              <a:t>14.2.1: Define queries in Microsoft Access</a:t>
            </a:r>
            <a:endParaRPr dirty="0"/>
          </a:p>
          <a:p>
            <a:pPr marL="582930" lvl="1" indent="0">
              <a:buNone/>
            </a:pPr>
            <a:r>
              <a:rPr lang="en-US" sz="2200" dirty="0"/>
              <a:t>14.2.2: Create a query</a:t>
            </a:r>
          </a:p>
          <a:p>
            <a:pPr marL="582930" lvl="1" indent="0">
              <a:buNone/>
            </a:pPr>
            <a:r>
              <a:rPr lang="en-US" sz="2200" dirty="0"/>
              <a:t>14.2.3: Add criteria to a query</a:t>
            </a:r>
            <a:endParaRPr lang="en-US" sz="2400" dirty="0"/>
          </a:p>
          <a:p>
            <a:pPr marL="582930" lvl="1" indent="0">
              <a:buNone/>
            </a:pPr>
            <a:r>
              <a:rPr lang="en-US" sz="2200" dirty="0"/>
              <a:t>14.2.4: Save queries</a:t>
            </a:r>
          </a:p>
          <a:p>
            <a:pPr marL="582930" lvl="1" indent="0">
              <a:buNone/>
            </a:pPr>
            <a:endParaRPr lang="en-US" sz="2200" dirty="0"/>
          </a:p>
        </p:txBody>
      </p:sp>
    </p:spTree>
    <p:extLst>
      <p:ext uri="{BB962C8B-B14F-4D97-AF65-F5344CB8AC3E}">
        <p14:creationId xmlns:p14="http://schemas.microsoft.com/office/powerpoint/2010/main" val="4105083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6046-F38D-4FF1-88AB-AB28F9FCB8D2}"/>
              </a:ext>
            </a:extLst>
          </p:cNvPr>
          <p:cNvSpPr>
            <a:spLocks noGrp="1"/>
          </p:cNvSpPr>
          <p:nvPr>
            <p:ph type="title"/>
          </p:nvPr>
        </p:nvSpPr>
        <p:spPr/>
        <p:txBody>
          <a:bodyPr/>
          <a:lstStyle/>
          <a:p>
            <a:r>
              <a:rPr lang="en-US" dirty="0"/>
              <a:t>Understanding Queries</a:t>
            </a:r>
          </a:p>
        </p:txBody>
      </p:sp>
      <p:sp>
        <p:nvSpPr>
          <p:cNvPr id="3" name="Text Placeholder 2">
            <a:extLst>
              <a:ext uri="{FF2B5EF4-FFF2-40B4-BE49-F238E27FC236}">
                <a16:creationId xmlns:a16="http://schemas.microsoft.com/office/drawing/2014/main" id="{71BE34B4-ABA5-4DE0-BB7C-A7B9280FEDF7}"/>
              </a:ext>
            </a:extLst>
          </p:cNvPr>
          <p:cNvSpPr>
            <a:spLocks noGrp="1"/>
          </p:cNvSpPr>
          <p:nvPr>
            <p:ph type="body" idx="1"/>
          </p:nvPr>
        </p:nvSpPr>
        <p:spPr>
          <a:xfrm>
            <a:off x="838200" y="1825625"/>
            <a:ext cx="3733800" cy="4351338"/>
          </a:xfrm>
        </p:spPr>
        <p:txBody>
          <a:bodyPr/>
          <a:lstStyle/>
          <a:p>
            <a:pPr marL="38100" indent="0">
              <a:buNone/>
            </a:pPr>
            <a:r>
              <a:rPr lang="en-US" dirty="0"/>
              <a:t>Access query</a:t>
            </a:r>
          </a:p>
          <a:p>
            <a:r>
              <a:rPr lang="en-US" dirty="0"/>
              <a:t>Ability to extract information from a database useful for decision-making.</a:t>
            </a:r>
          </a:p>
        </p:txBody>
      </p:sp>
      <p:sp>
        <p:nvSpPr>
          <p:cNvPr id="4" name="Text Placeholder 2">
            <a:extLst>
              <a:ext uri="{FF2B5EF4-FFF2-40B4-BE49-F238E27FC236}">
                <a16:creationId xmlns:a16="http://schemas.microsoft.com/office/drawing/2014/main" id="{85052BF2-9887-4FAE-8626-C487883356ED}"/>
              </a:ext>
            </a:extLst>
          </p:cNvPr>
          <p:cNvSpPr txBox="1">
            <a:spLocks/>
          </p:cNvSpPr>
          <p:nvPr/>
        </p:nvSpPr>
        <p:spPr>
          <a:xfrm>
            <a:off x="838200" y="3749878"/>
            <a:ext cx="5525729" cy="233342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342900" marR="0" lvl="0" indent="-304800" algn="l" rtl="0" eaLnBrk="1" hangingPunct="1">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eaLnBrk="1" hangingPunct="1">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eaLnBrk="1" hangingPunct="1">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eaLnBrk="1" hangingPunct="1">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marL="38100" indent="0">
              <a:buFont typeface="Arial"/>
              <a:buNone/>
            </a:pPr>
            <a:r>
              <a:rPr lang="en-US" dirty="0"/>
              <a:t>Create a query</a:t>
            </a:r>
          </a:p>
          <a:p>
            <a:r>
              <a:rPr lang="en-US" dirty="0"/>
              <a:t>Create &gt; Query Wizard</a:t>
            </a:r>
          </a:p>
          <a:p>
            <a:pPr lvl="1"/>
            <a:r>
              <a:rPr lang="en-US" dirty="0"/>
              <a:t>Simple Query Wizard</a:t>
            </a:r>
          </a:p>
          <a:p>
            <a:pPr lvl="1"/>
            <a:r>
              <a:rPr lang="en-US" dirty="0"/>
              <a:t>Crosstab Query Wizard</a:t>
            </a:r>
          </a:p>
          <a:p>
            <a:pPr lvl="1"/>
            <a:r>
              <a:rPr lang="en-US" dirty="0"/>
              <a:t>Find Duplicates Query Wizard</a:t>
            </a:r>
          </a:p>
          <a:p>
            <a:pPr lvl="1"/>
            <a:r>
              <a:rPr lang="en-US" dirty="0"/>
              <a:t>Find Unmatched Query Wizard</a:t>
            </a:r>
          </a:p>
        </p:txBody>
      </p:sp>
      <p:pic>
        <p:nvPicPr>
          <p:cNvPr id="3074" name="Picture 2" descr="Simple Query Wizard window open showing identical information to the previous image but with the field &quot;Status&quot; in the Selected Fields box.">
            <a:extLst>
              <a:ext uri="{FF2B5EF4-FFF2-40B4-BE49-F238E27FC236}">
                <a16:creationId xmlns:a16="http://schemas.microsoft.com/office/drawing/2014/main" id="{8289B827-D0C4-4478-A90B-3BF1CB347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538" y="1529654"/>
            <a:ext cx="5692262" cy="425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492355"/>
      </p:ext>
    </p:extLst>
  </p:cSld>
  <p:clrMapOvr>
    <a:masterClrMapping/>
  </p:clrMapOvr>
</p:sld>
</file>

<file path=ppt/theme/theme1.xml><?xml version="1.0" encoding="utf-8"?>
<a:theme xmlns:a="http://schemas.openxmlformats.org/drawingml/2006/main" name="compapp">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app" id="{246E236F-6FDF-DC4A-A1E8-669CFF816308}" vid="{B3FC24E0-6E0F-5247-A346-1FB41E1F96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compapp</Template>
  <TotalTime>1468</TotalTime>
  <Words>1308</Words>
  <Application>Microsoft Macintosh PowerPoint</Application>
  <PresentationFormat>Widescreen</PresentationFormat>
  <Paragraphs>229</Paragraphs>
  <Slides>29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proxima-nova</vt:lpstr>
      <vt:lpstr>compapp</vt:lpstr>
      <vt:lpstr>Computer Applications for Managers</vt:lpstr>
      <vt:lpstr>Module Learning Outcomes</vt:lpstr>
      <vt:lpstr>Importing and Exporting Data</vt:lpstr>
      <vt:lpstr>Learning Outcomes: Importing and Exporting Data</vt:lpstr>
      <vt:lpstr>External Data </vt:lpstr>
      <vt:lpstr>Import and Export Options</vt:lpstr>
      <vt:lpstr>Queries</vt:lpstr>
      <vt:lpstr>Learning Outcomes: Queries</vt:lpstr>
      <vt:lpstr>Understanding Queries</vt:lpstr>
      <vt:lpstr>Adding Criteria to a Query</vt:lpstr>
      <vt:lpstr>Saving Queries</vt:lpstr>
      <vt:lpstr>Practice Question 1 </vt:lpstr>
      <vt:lpstr>Forms and Reports</vt:lpstr>
      <vt:lpstr>Learning Outcomes: Forms and Reports</vt:lpstr>
      <vt:lpstr>Understanding Forms and Reports</vt:lpstr>
      <vt:lpstr>Creating Basic Forms</vt:lpstr>
      <vt:lpstr>Form Controls and Views</vt:lpstr>
      <vt:lpstr>Presenting Data on Reports</vt:lpstr>
      <vt:lpstr>Analyzing Data</vt:lpstr>
      <vt:lpstr>Learning Outcomes: Analyzing data</vt:lpstr>
      <vt:lpstr>Transforming Data</vt:lpstr>
      <vt:lpstr>Understanding Calculations</vt:lpstr>
      <vt:lpstr>Using Conditional Analysis</vt:lpstr>
      <vt:lpstr>Using Subqueries</vt:lpstr>
      <vt:lpstr>Understanding Domain Aggregation</vt:lpstr>
      <vt:lpstr>Practice Question 2 </vt:lpstr>
      <vt:lpstr>Class Discussion: Expression Builder</vt:lpstr>
      <vt:lpstr>Class Activity: Form Data Entry </vt:lpstr>
      <vt:lpstr>Quick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Applications for Managers</dc:title>
  <dc:creator>Emily Hyland</dc:creator>
  <cp:lastModifiedBy>anika@lumenlearning.com</cp:lastModifiedBy>
  <cp:revision>87</cp:revision>
  <dcterms:created xsi:type="dcterms:W3CDTF">2017-07-14T16:37:30Z</dcterms:created>
  <dcterms:modified xsi:type="dcterms:W3CDTF">2020-07-02T21:54:38Z</dcterms:modified>
</cp:coreProperties>
</file>