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0"/>
  </p:notesMasterIdLst>
  <p:sldIdLst>
    <p:sldId id="256" r:id="rId2"/>
    <p:sldId id="285" r:id="rId3"/>
    <p:sldId id="286" r:id="rId4"/>
    <p:sldId id="287" r:id="rId5"/>
    <p:sldId id="319" r:id="rId6"/>
    <p:sldId id="321" r:id="rId7"/>
    <p:sldId id="330" r:id="rId8"/>
    <p:sldId id="322" r:id="rId9"/>
    <p:sldId id="323" r:id="rId10"/>
    <p:sldId id="302" r:id="rId11"/>
    <p:sldId id="303" r:id="rId12"/>
    <p:sldId id="327" r:id="rId13"/>
    <p:sldId id="328" r:id="rId14"/>
    <p:sldId id="329" r:id="rId15"/>
    <p:sldId id="296" r:id="rId16"/>
    <p:sldId id="304" r:id="rId17"/>
    <p:sldId id="305" r:id="rId18"/>
    <p:sldId id="306" r:id="rId19"/>
    <p:sldId id="326" r:id="rId20"/>
    <p:sldId id="325" r:id="rId21"/>
    <p:sldId id="307" r:id="rId22"/>
    <p:sldId id="308" r:id="rId23"/>
    <p:sldId id="315" r:id="rId24"/>
    <p:sldId id="317" r:id="rId25"/>
    <p:sldId id="331" r:id="rId26"/>
    <p:sldId id="275" r:id="rId27"/>
    <p:sldId id="276" r:id="rId28"/>
    <p:sldId id="265"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7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35"/>
    <p:restoredTop sz="94696"/>
  </p:normalViewPr>
  <p:slideViewPr>
    <p:cSldViewPr snapToGrid="0" snapToObjects="1">
      <p:cViewPr varScale="1">
        <p:scale>
          <a:sx n="86" d="100"/>
          <a:sy n="86" d="100"/>
        </p:scale>
        <p:origin x="248" y="5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56326-BDB4-A441-A460-D2AB7ED098B6}" type="datetimeFigureOut">
              <a:rPr lang="en-US" smtClean="0"/>
              <a:t>7/2/20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A9F2B-F3EF-434A-86F5-0B4D7F554D7C}" type="slidenum">
              <a:rPr lang="en-US" smtClean="0"/>
              <a:t>‹#›</a:t>
            </a:fld>
            <a:endParaRPr lang="en-US"/>
          </a:p>
        </p:txBody>
      </p:sp>
    </p:spTree>
    <p:extLst>
      <p:ext uri="{BB962C8B-B14F-4D97-AF65-F5344CB8AC3E}">
        <p14:creationId xmlns:p14="http://schemas.microsoft.com/office/powerpoint/2010/main" val="1138639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photos/mfB1B1s4sMc"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ourses.lumenlearning.com/wm-computerapplicationsmgrs/" TargetMode="External"/><Relationship Id="rId4" Type="http://schemas.openxmlformats.org/officeDocument/2006/relationships/hyperlink" Target="https://creativecommons.org/about/cc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kern="1200" dirty="0">
                <a:solidFill>
                  <a:schemeClr val="tx1"/>
                </a:solidFill>
                <a:effectLst/>
                <a:latin typeface="+mn-lt"/>
                <a:ea typeface="+mn-ea"/>
                <a:cs typeface="+mn-cs"/>
              </a:rPr>
              <a:t>Cover Image: "Untitled Image." Authored by: Christin Hume. Provided by: </a:t>
            </a:r>
            <a:r>
              <a:rPr lang="en-US" sz="1200" b="0" i="0" kern="1200" dirty="0" err="1">
                <a:solidFill>
                  <a:schemeClr val="tx1"/>
                </a:solidFill>
                <a:effectLst/>
                <a:latin typeface="+mn-lt"/>
                <a:ea typeface="+mn-ea"/>
                <a:cs typeface="+mn-cs"/>
              </a:rPr>
              <a:t>Unsplash</a:t>
            </a:r>
            <a:r>
              <a:rPr lang="en-US" sz="1200" b="0" i="0" kern="1200" dirty="0">
                <a:solidFill>
                  <a:schemeClr val="tx1"/>
                </a:solidFill>
                <a:effectLst/>
                <a:latin typeface="+mn-lt"/>
                <a:ea typeface="+mn-ea"/>
                <a:cs typeface="+mn-cs"/>
              </a:rPr>
              <a:t>. Located at: </a:t>
            </a:r>
            <a:r>
              <a:rPr lang="en-US" sz="1200" b="0" i="0" u="sng" kern="1200" dirty="0">
                <a:solidFill>
                  <a:schemeClr val="tx1"/>
                </a:solidFill>
                <a:effectLst/>
                <a:latin typeface="+mn-lt"/>
                <a:ea typeface="+mn-ea"/>
                <a:cs typeface="+mn-cs"/>
                <a:hlinkClick r:id="rId3"/>
              </a:rPr>
              <a:t>https://unsplash.com/photos/mfB1B1s4sMc</a:t>
            </a:r>
            <a:r>
              <a:rPr lang="en-US" sz="1200" b="0" i="0" kern="1200" dirty="0">
                <a:solidFill>
                  <a:schemeClr val="tx1"/>
                </a:solidFill>
                <a:effectLst/>
                <a:latin typeface="+mn-lt"/>
                <a:ea typeface="+mn-ea"/>
                <a:cs typeface="+mn-cs"/>
              </a:rPr>
              <a:t>. Content Type: CC Licensed Content, Specific Attribution. License: </a:t>
            </a:r>
            <a:r>
              <a:rPr lang="en-US" sz="1200" b="0" i="0" u="sng" kern="1200" dirty="0">
                <a:solidFill>
                  <a:schemeClr val="tx1"/>
                </a:solidFill>
                <a:effectLst/>
                <a:latin typeface="+mn-lt"/>
                <a:ea typeface="+mn-ea"/>
                <a:cs typeface="+mn-cs"/>
                <a:hlinkClick r:id="rId4"/>
              </a:rPr>
              <a:t>CC0: No Rights Reserved</a:t>
            </a:r>
            <a:r>
              <a:rPr lang="en-US" sz="1200" b="0" i="0" kern="1200" dirty="0">
                <a:solidFill>
                  <a:schemeClr val="tx1"/>
                </a:solidFill>
                <a:effectLst/>
                <a:latin typeface="+mn-lt"/>
                <a:ea typeface="+mn-ea"/>
                <a:cs typeface="+mn-cs"/>
              </a:rPr>
              <a:t>. License Terms: </a:t>
            </a:r>
            <a:r>
              <a:rPr lang="en-US" sz="1200" b="0" i="0" kern="1200" dirty="0" err="1">
                <a:solidFill>
                  <a:schemeClr val="tx1"/>
                </a:solidFill>
                <a:effectLst/>
                <a:latin typeface="+mn-lt"/>
                <a:ea typeface="+mn-ea"/>
                <a:cs typeface="+mn-cs"/>
              </a:rPr>
              <a:t>Unsplash</a:t>
            </a:r>
            <a:r>
              <a:rPr lang="en-US" sz="1200" b="0" i="0" kern="1200" dirty="0">
                <a:solidFill>
                  <a:schemeClr val="tx1"/>
                </a:solidFill>
                <a:effectLst/>
                <a:latin typeface="+mn-lt"/>
                <a:ea typeface="+mn-ea"/>
                <a:cs typeface="+mn-cs"/>
              </a:rPr>
              <a:t> License.</a:t>
            </a:r>
            <a:endParaRPr lang="en-US" sz="1200" b="0" i="0" u="none" strike="noStrike" kern="1200" cap="none" dirty="0">
              <a:solidFill>
                <a:schemeClr val="tx1"/>
              </a:solidFill>
              <a:effectLst/>
              <a:latin typeface="+mn-lt"/>
              <a:ea typeface="+mn-ea"/>
              <a:cs typeface="+mn-cs"/>
              <a:sym typeface="Calibri"/>
            </a:endParaRPr>
          </a:p>
          <a:p>
            <a:pPr marL="0" marR="0" lvl="0" indent="0" algn="l" rtl="0">
              <a:spcBef>
                <a:spcPts val="0"/>
              </a:spcBef>
              <a:buSzPct val="25000"/>
              <a:buNone/>
            </a:pPr>
            <a:endParaRPr lang="en-US" sz="1200" b="0" i="0" u="none" strike="noStrike" kern="1200" cap="none" dirty="0">
              <a:solidFill>
                <a:schemeClr val="dk1"/>
              </a:solidFill>
              <a:effectLst/>
              <a:latin typeface="+mn-lt"/>
              <a:ea typeface="Calibri"/>
              <a:cs typeface="Calibri"/>
              <a:sym typeface="Calibri"/>
            </a:endParaRPr>
          </a:p>
          <a:p>
            <a:r>
              <a:rPr lang="en-US" sz="1200" b="0" i="0" u="none" strike="noStrike" kern="1200" cap="none" dirty="0">
                <a:solidFill>
                  <a:schemeClr val="dk1"/>
                </a:solidFill>
                <a:effectLst/>
                <a:latin typeface="+mn-lt"/>
                <a:ea typeface="Calibri"/>
                <a:cs typeface="Calibri"/>
                <a:sym typeface="Calibri"/>
              </a:rPr>
              <a:t>All text in these slides is taken from </a:t>
            </a:r>
            <a:r>
              <a:rPr lang="en-US" dirty="0">
                <a:hlinkClick r:id="rId5"/>
              </a:rPr>
              <a:t>https://courses.lumenlearning.com/wm-computerapplicationsmgrs/</a:t>
            </a:r>
            <a:r>
              <a:rPr lang="en-US" sz="1200" b="0" i="0" u="none" strike="noStrike" kern="1200" cap="none" dirty="0">
                <a:solidFill>
                  <a:schemeClr val="dk1"/>
                </a:solidFill>
                <a:effectLst/>
                <a:latin typeface="+mn-lt"/>
                <a:ea typeface="Calibri"/>
                <a:cs typeface="Calibri"/>
                <a:sym typeface="Calibri"/>
              </a:rPr>
              <a:t> where it is published under one or more open licenses.</a:t>
            </a:r>
            <a:endParaRPr lang="en-US" b="0" dirty="0">
              <a:effectLst/>
            </a:endParaRPr>
          </a:p>
          <a:p>
            <a:r>
              <a:rPr lang="en-US" sz="1200" b="0" i="0" u="none" strike="noStrike" kern="1200" cap="none" dirty="0">
                <a:solidFill>
                  <a:schemeClr val="dk1"/>
                </a:solidFill>
                <a:effectLst/>
                <a:latin typeface="+mn-lt"/>
                <a:ea typeface="Calibri"/>
                <a:cs typeface="Calibri"/>
                <a:sym typeface="Calibri"/>
              </a:rPr>
              <a:t>All images in these slides are attributed in the notes of the slide on which they appear and licensed as indicated. </a:t>
            </a:r>
          </a:p>
        </p:txBody>
      </p:sp>
      <p:sp>
        <p:nvSpPr>
          <p:cNvPr id="4" name="Slide Number Placeholder 3"/>
          <p:cNvSpPr>
            <a:spLocks noGrp="1"/>
          </p:cNvSpPr>
          <p:nvPr>
            <p:ph type="sldNum" sz="quarter" idx="10"/>
          </p:nvPr>
        </p:nvSpPr>
        <p:spPr/>
        <p:txBody>
          <a:bodyPr/>
          <a:lstStyle/>
          <a:p>
            <a:fld id="{BDFA9F2B-F3EF-434A-86F5-0B4D7F554D7C}" type="slidenum">
              <a:rPr lang="en-US" smtClean="0"/>
              <a:t>1</a:t>
            </a:fld>
            <a:endParaRPr lang="en-US"/>
          </a:p>
        </p:txBody>
      </p:sp>
    </p:spTree>
    <p:extLst>
      <p:ext uri="{BB962C8B-B14F-4D97-AF65-F5344CB8AC3E}">
        <p14:creationId xmlns:p14="http://schemas.microsoft.com/office/powerpoint/2010/main" val="888861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185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90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is an Index?. </a:t>
            </a:r>
            <a:r>
              <a:rPr lang="en-US" sz="1200" b="1" i="0" kern="1200" dirty="0">
                <a:solidFill>
                  <a:schemeClr val="tx1"/>
                </a:solidFill>
                <a:effectLst/>
                <a:latin typeface="+mn-lt"/>
                <a:ea typeface="+mn-ea"/>
                <a:cs typeface="+mn-cs"/>
              </a:rPr>
              <a:t>Authored by</a:t>
            </a:r>
            <a:r>
              <a:rPr lang="en-US" sz="1200" b="0" i="0" kern="1200" dirty="0">
                <a:solidFill>
                  <a:schemeClr val="tx1"/>
                </a:solidFill>
                <a:effectLst/>
                <a:latin typeface="+mn-lt"/>
                <a:ea typeface="+mn-ea"/>
                <a:cs typeface="+mn-cs"/>
              </a:rPr>
              <a:t>: Robert Danielson. </a:t>
            </a:r>
            <a:r>
              <a:rPr lang="en-US" sz="1200" b="1" i="0" kern="1200" dirty="0">
                <a:solidFill>
                  <a:schemeClr val="tx1"/>
                </a:solidFill>
                <a:effectLst/>
                <a:latin typeface="+mn-lt"/>
                <a:ea typeface="+mn-ea"/>
                <a:cs typeface="+mn-cs"/>
              </a:rPr>
              <a:t>Provided by</a:t>
            </a:r>
            <a:r>
              <a:rPr lang="en-US" sz="1200" b="0" i="0" kern="1200" dirty="0">
                <a:solidFill>
                  <a:schemeClr val="tx1"/>
                </a:solidFill>
                <a:effectLst/>
                <a:latin typeface="+mn-lt"/>
                <a:ea typeface="+mn-ea"/>
                <a:cs typeface="+mn-cs"/>
              </a:rPr>
              <a:t>: Lumen Learning. </a:t>
            </a:r>
            <a:r>
              <a:rPr lang="en-US" sz="1200" b="1" i="0" kern="1200" dirty="0">
                <a:solidFill>
                  <a:schemeClr val="tx1"/>
                </a:solidFill>
                <a:effectLst/>
                <a:latin typeface="+mn-lt"/>
                <a:ea typeface="+mn-ea"/>
                <a:cs typeface="+mn-cs"/>
              </a:rPr>
              <a:t>License</a:t>
            </a:r>
            <a:r>
              <a:rPr lang="en-US" sz="1200" b="0" i="0" kern="1200" dirty="0">
                <a:solidFill>
                  <a:schemeClr val="tx1"/>
                </a:solidFill>
                <a:effectLst/>
                <a:latin typeface="+mn-lt"/>
                <a:ea typeface="+mn-ea"/>
                <a:cs typeface="+mn-cs"/>
              </a:rPr>
              <a:t>: </a:t>
            </a:r>
            <a:r>
              <a:rPr lang="en-US" sz="1200" b="1" i="1" u="sng" kern="1200" dirty="0">
                <a:solidFill>
                  <a:schemeClr val="tx1"/>
                </a:solidFill>
                <a:effectLst/>
                <a:latin typeface="+mn-lt"/>
                <a:ea typeface="+mn-ea"/>
                <a:cs typeface="+mn-cs"/>
                <a:hlinkClick r:id="rId3"/>
              </a:rPr>
              <a:t>CC BY: Attribution</a:t>
            </a:r>
            <a:endParaRPr lang="en-US" dirty="0"/>
          </a:p>
        </p:txBody>
      </p:sp>
      <p:sp>
        <p:nvSpPr>
          <p:cNvPr id="4" name="Slide Number Placeholder 3"/>
          <p:cNvSpPr>
            <a:spLocks noGrp="1"/>
          </p:cNvSpPr>
          <p:nvPr>
            <p:ph type="sldNum" sz="quarter" idx="5"/>
          </p:nvPr>
        </p:nvSpPr>
        <p:spPr/>
        <p:txBody>
          <a:bodyPr/>
          <a:lstStyle/>
          <a:p>
            <a:fld id="{BDFA9F2B-F3EF-434A-86F5-0B4D7F554D7C}" type="slidenum">
              <a:rPr lang="en-US" smtClean="0"/>
              <a:t>23</a:t>
            </a:fld>
            <a:endParaRPr lang="en-US"/>
          </a:p>
        </p:txBody>
      </p:sp>
    </p:spTree>
    <p:extLst>
      <p:ext uri="{BB962C8B-B14F-4D97-AF65-F5344CB8AC3E}">
        <p14:creationId xmlns:p14="http://schemas.microsoft.com/office/powerpoint/2010/main" val="56239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B.</a:t>
            </a:r>
          </a:p>
        </p:txBody>
      </p:sp>
      <p:sp>
        <p:nvSpPr>
          <p:cNvPr id="4" name="Slide Number Placeholder 3"/>
          <p:cNvSpPr>
            <a:spLocks noGrp="1"/>
          </p:cNvSpPr>
          <p:nvPr>
            <p:ph type="sldNum" sz="quarter" idx="5"/>
          </p:nvPr>
        </p:nvSpPr>
        <p:spPr/>
        <p:txBody>
          <a:bodyPr/>
          <a:lstStyle/>
          <a:p>
            <a:fld id="{18F2F6AC-691A-CD4B-A41D-97966DEAFC0A}" type="slidenum">
              <a:rPr lang="en-US" smtClean="0"/>
              <a:t>25</a:t>
            </a:fld>
            <a:endParaRPr lang="en-US"/>
          </a:p>
        </p:txBody>
      </p:sp>
    </p:spTree>
    <p:extLst>
      <p:ext uri="{BB962C8B-B14F-4D97-AF65-F5344CB8AC3E}">
        <p14:creationId xmlns:p14="http://schemas.microsoft.com/office/powerpoint/2010/main" val="4094035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Title: </a:t>
            </a:r>
            <a:r>
              <a:rPr lang="en-US" b="0" dirty="0"/>
              <a:t>Mac</a:t>
            </a:r>
            <a:r>
              <a:rPr lang="en-US" b="0" baseline="0" dirty="0"/>
              <a:t> OS X</a:t>
            </a:r>
            <a:r>
              <a:rPr lang="en-US" b="0" dirty="0"/>
              <a:t>. </a:t>
            </a:r>
            <a:r>
              <a:rPr lang="en-US" b="1" dirty="0"/>
              <a:t>Authored by: </a:t>
            </a:r>
            <a:r>
              <a:rPr lang="en-US" b="0" dirty="0"/>
              <a:t>Isaac Weiss</a:t>
            </a:r>
            <a:r>
              <a:rPr lang="en-US" b="0" baseline="0" dirty="0"/>
              <a:t>. </a:t>
            </a:r>
            <a:r>
              <a:rPr lang="en-US" b="1" baseline="0" dirty="0"/>
              <a:t>Located at: </a:t>
            </a:r>
            <a:r>
              <a:rPr lang="en-US" b="0" baseline="0" dirty="0"/>
              <a:t>https://musescore.org/en/node/47361 </a:t>
            </a:r>
            <a:r>
              <a:rPr lang="en-US" b="1" baseline="0" dirty="0"/>
              <a:t>License: </a:t>
            </a:r>
            <a:r>
              <a:rPr lang="en-US" b="0" baseline="0" dirty="0"/>
              <a:t>CC-BY</a:t>
            </a:r>
            <a:endParaRPr lang="en-US" b="1" dirty="0"/>
          </a:p>
        </p:txBody>
      </p:sp>
      <p:sp>
        <p:nvSpPr>
          <p:cNvPr id="4" name="Slide Number Placeholder 3"/>
          <p:cNvSpPr>
            <a:spLocks noGrp="1"/>
          </p:cNvSpPr>
          <p:nvPr>
            <p:ph type="sldNum" sz="quarter" idx="5"/>
          </p:nvPr>
        </p:nvSpPr>
        <p:spPr/>
        <p:txBody>
          <a:bodyPr/>
          <a:lstStyle/>
          <a:p>
            <a:fld id="{18F2F6AC-691A-CD4B-A41D-97966DEAFC0A}" type="slidenum">
              <a:rPr lang="en-US" smtClean="0"/>
              <a:t>26</a:t>
            </a:fld>
            <a:endParaRPr lang="en-US"/>
          </a:p>
        </p:txBody>
      </p:sp>
    </p:spTree>
    <p:extLst>
      <p:ext uri="{BB962C8B-B14F-4D97-AF65-F5344CB8AC3E}">
        <p14:creationId xmlns:p14="http://schemas.microsoft.com/office/powerpoint/2010/main" val="355515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60" name="Google Shape;60;p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15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886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C.</a:t>
            </a:r>
          </a:p>
        </p:txBody>
      </p:sp>
      <p:sp>
        <p:nvSpPr>
          <p:cNvPr id="4" name="Slide Number Placeholder 3"/>
          <p:cNvSpPr>
            <a:spLocks noGrp="1"/>
          </p:cNvSpPr>
          <p:nvPr>
            <p:ph type="sldNum" sz="quarter" idx="5"/>
          </p:nvPr>
        </p:nvSpPr>
        <p:spPr/>
        <p:txBody>
          <a:bodyPr/>
          <a:lstStyle/>
          <a:p>
            <a:fld id="{18F2F6AC-691A-CD4B-A41D-97966DEAFC0A}" type="slidenum">
              <a:rPr lang="en-US" smtClean="0"/>
              <a:t>15</a:t>
            </a:fld>
            <a:endParaRPr lang="en-US"/>
          </a:p>
        </p:txBody>
      </p:sp>
    </p:spTree>
    <p:extLst>
      <p:ext uri="{BB962C8B-B14F-4D97-AF65-F5344CB8AC3E}">
        <p14:creationId xmlns:p14="http://schemas.microsoft.com/office/powerpoint/2010/main" val="124890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828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483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41768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255891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C8D22088-7D72-174F-86CA-FA9690B11CEB}" type="slidenum">
              <a:rPr lang="en-US" smtClean="0"/>
              <a:t>‹#›</a:t>
            </a:fld>
            <a:endParaRPr lang="en-US"/>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2648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C8D22088-7D72-174F-86CA-FA9690B11CEB}" type="slidenum">
              <a:rPr lang="en-US" smtClean="0"/>
              <a:t>‹#›</a:t>
            </a:fld>
            <a:endParaRPr lang="en-US"/>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7047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C8D22088-7D72-174F-86CA-FA9690B11CEB}" type="slidenum">
              <a:rPr lang="en-US" smtClean="0"/>
              <a:t>‹#›</a:t>
            </a:fld>
            <a:endParaRPr lang="en-US"/>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7530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C8D22088-7D72-174F-86CA-FA9690B11CEB}" type="slidenum">
              <a:rPr lang="en-US" smtClean="0"/>
              <a:t>‹#›</a:t>
            </a:fld>
            <a:endParaRPr lang="en-US"/>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8927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9" name="Google Shape;29;p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342900" marR="0" lvl="0" indent="-17145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entury Gothic"/>
                <a:ea typeface="Century Gothic"/>
                <a:cs typeface="Century Gothic"/>
                <a:sym typeface="Century Gothic"/>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entury Gothic"/>
                <a:ea typeface="Century Gothic"/>
                <a:cs typeface="Century Gothic"/>
                <a:sym typeface="Century Gothic"/>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entury Gothic"/>
                <a:ea typeface="Century Gothic"/>
                <a:cs typeface="Century Gothic"/>
                <a:sym typeface="Century Gothic"/>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entury Gothic"/>
                <a:ea typeface="Century Gothic"/>
                <a:cs typeface="Century Gothic"/>
                <a:sym typeface="Century Gothic"/>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entury Gothic"/>
                <a:ea typeface="Century Gothic"/>
                <a:cs typeface="Century Gothic"/>
                <a:sym typeface="Century Gothic"/>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entury Gothic"/>
                <a:ea typeface="Century Gothic"/>
                <a:cs typeface="Century Gothic"/>
                <a:sym typeface="Century Gothic"/>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entury Gothic"/>
                <a:ea typeface="Century Gothic"/>
                <a:cs typeface="Century Gothic"/>
                <a:sym typeface="Century Gothic"/>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entury Gothic"/>
                <a:ea typeface="Century Gothic"/>
                <a:cs typeface="Century Gothic"/>
                <a:sym typeface="Century Gothic"/>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0" name="Google Shape;30;p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1" name="Google Shape;31;p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lstStyle>
            <a:lvl1pPr marL="342900" marR="0" lvl="0" indent="-17145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entury Gothic"/>
                <a:ea typeface="Century Gothic"/>
                <a:cs typeface="Century Gothic"/>
                <a:sym typeface="Century Gothic"/>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entury Gothic"/>
                <a:ea typeface="Century Gothic"/>
                <a:cs typeface="Century Gothic"/>
                <a:sym typeface="Century Gothic"/>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entury Gothic"/>
                <a:ea typeface="Century Gothic"/>
                <a:cs typeface="Century Gothic"/>
                <a:sym typeface="Century Gothic"/>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entury Gothic"/>
                <a:ea typeface="Century Gothic"/>
                <a:cs typeface="Century Gothic"/>
                <a:sym typeface="Century Gothic"/>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entury Gothic"/>
                <a:ea typeface="Century Gothic"/>
                <a:cs typeface="Century Gothic"/>
                <a:sym typeface="Century Gothic"/>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entury Gothic"/>
                <a:ea typeface="Century Gothic"/>
                <a:cs typeface="Century Gothic"/>
                <a:sym typeface="Century Gothic"/>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entury Gothic"/>
                <a:ea typeface="Century Gothic"/>
                <a:cs typeface="Century Gothic"/>
                <a:sym typeface="Century Gothic"/>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entury Gothic"/>
                <a:ea typeface="Century Gothic"/>
                <a:cs typeface="Century Gothic"/>
                <a:sym typeface="Century Gothic"/>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2" name="Google Shape;32;p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3" name="Google Shape;33;p6"/>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C8D22088-7D72-174F-86CA-FA9690B11CEB}" type="slidenum">
              <a:rPr lang="en-US" smtClean="0"/>
              <a:t>‹#›</a:t>
            </a:fld>
            <a:endParaRPr lang="en-US"/>
          </a:p>
        </p:txBody>
      </p:sp>
    </p:spTree>
    <p:extLst>
      <p:ext uri="{BB962C8B-B14F-4D97-AF65-F5344CB8AC3E}">
        <p14:creationId xmlns:p14="http://schemas.microsoft.com/office/powerpoint/2010/main" val="139874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C8D22088-7D72-174F-86CA-FA9690B11CEB}" type="slidenum">
              <a:rPr lang="en-US" smtClean="0"/>
              <a:t>‹#›</a:t>
            </a:fld>
            <a:endParaRPr lang="en-US"/>
          </a:p>
        </p:txBody>
      </p:sp>
    </p:spTree>
    <p:extLst>
      <p:ext uri="{BB962C8B-B14F-4D97-AF65-F5344CB8AC3E}">
        <p14:creationId xmlns:p14="http://schemas.microsoft.com/office/powerpoint/2010/main" val="156497667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16.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2" name="Title 1" descr="Computer Applications for Managers" title="Slide 1"/>
          <p:cNvSpPr>
            <a:spLocks noGrp="1"/>
          </p:cNvSpPr>
          <p:nvPr>
            <p:ph type="ctrTitle"/>
          </p:nvPr>
        </p:nvSpPr>
        <p:spPr/>
        <p:txBody>
          <a:bodyPr/>
          <a:lstStyle/>
          <a:p>
            <a:r>
              <a:rPr lang="en-US" dirty="0"/>
              <a:t>Computer Applications for Managers</a:t>
            </a:r>
          </a:p>
        </p:txBody>
      </p:sp>
      <p:sp>
        <p:nvSpPr>
          <p:cNvPr id="3" name="Subtitle 2" descr="Microsoft Excel, part 2" title="Slide 1"/>
          <p:cNvSpPr>
            <a:spLocks noGrp="1"/>
          </p:cNvSpPr>
          <p:nvPr>
            <p:ph type="subTitle" idx="1"/>
          </p:nvPr>
        </p:nvSpPr>
        <p:spPr/>
        <p:txBody>
          <a:bodyPr/>
          <a:lstStyle/>
          <a:p>
            <a:r>
              <a:rPr lang="en-US" dirty="0"/>
              <a:t>Microsoft Access Basic Skills</a:t>
            </a:r>
          </a:p>
        </p:txBody>
      </p:sp>
    </p:spTree>
    <p:extLst>
      <p:ext uri="{BB962C8B-B14F-4D97-AF65-F5344CB8AC3E}">
        <p14:creationId xmlns:p14="http://schemas.microsoft.com/office/powerpoint/2010/main" val="890898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p:txBody>
          <a:bodyPr/>
          <a:lstStyle/>
          <a:p>
            <a:pPr lvl="0"/>
            <a:r>
              <a:rPr lang="en-US" dirty="0"/>
              <a:t>Fields in Access</a:t>
            </a:r>
          </a:p>
        </p:txBody>
      </p:sp>
    </p:spTree>
    <p:extLst>
      <p:ext uri="{BB962C8B-B14F-4D97-AF65-F5344CB8AC3E}">
        <p14:creationId xmlns:p14="http://schemas.microsoft.com/office/powerpoint/2010/main" val="105690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dirty="0"/>
              <a:t>Learning Outcomes: </a:t>
            </a:r>
            <a:r>
              <a:rPr lang="en-US" dirty="0">
                <a:solidFill>
                  <a:schemeClr val="tx1"/>
                </a:solidFill>
              </a:rPr>
              <a:t>Fields in Access</a:t>
            </a:r>
            <a:endParaRPr dirty="0"/>
          </a:p>
        </p:txBody>
      </p:sp>
      <p:sp>
        <p:nvSpPr>
          <p:cNvPr id="73" name="Google Shape;73;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buNone/>
            </a:pPr>
            <a:r>
              <a:rPr lang="en-US" sz="2400" dirty="0"/>
              <a:t>12.2: </a:t>
            </a:r>
            <a:r>
              <a:rPr lang="en-US" sz="2400" dirty="0">
                <a:solidFill>
                  <a:schemeClr val="tx1"/>
                </a:solidFill>
              </a:rPr>
              <a:t>Working with fields</a:t>
            </a:r>
            <a:endParaRPr sz="2400" dirty="0">
              <a:solidFill>
                <a:schemeClr val="tx1"/>
              </a:solidFill>
            </a:endParaRPr>
          </a:p>
          <a:p>
            <a:pPr marL="582930" lvl="1" indent="0" algn="l" rtl="0">
              <a:lnSpc>
                <a:spcPct val="90000"/>
              </a:lnSpc>
              <a:spcBef>
                <a:spcPts val="375"/>
              </a:spcBef>
              <a:spcAft>
                <a:spcPts val="0"/>
              </a:spcAft>
              <a:buSzPts val="2400"/>
              <a:buNone/>
            </a:pPr>
            <a:r>
              <a:rPr lang="en-US" sz="2200" dirty="0"/>
              <a:t>12.2.1: Differentiate among field properties</a:t>
            </a:r>
            <a:endParaRPr dirty="0"/>
          </a:p>
          <a:p>
            <a:pPr marL="582930" lvl="1" indent="0">
              <a:buNone/>
            </a:pPr>
            <a:r>
              <a:rPr lang="en-US" sz="2200" dirty="0"/>
              <a:t>12.2.2: Discuss field name requirements</a:t>
            </a:r>
          </a:p>
          <a:p>
            <a:pPr marL="582930" lvl="1" indent="0">
              <a:buNone/>
            </a:pPr>
            <a:r>
              <a:rPr lang="en-US" sz="2200" dirty="0"/>
              <a:t>12.2.3: Discuss types of data used in Microsoft Access</a:t>
            </a:r>
          </a:p>
        </p:txBody>
      </p:sp>
    </p:spTree>
    <p:extLst>
      <p:ext uri="{BB962C8B-B14F-4D97-AF65-F5344CB8AC3E}">
        <p14:creationId xmlns:p14="http://schemas.microsoft.com/office/powerpoint/2010/main" val="410508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BD2BFC-35D1-4259-B779-2908847A8922}"/>
              </a:ext>
            </a:extLst>
          </p:cNvPr>
          <p:cNvSpPr>
            <a:spLocks noGrp="1"/>
          </p:cNvSpPr>
          <p:nvPr>
            <p:ph type="title"/>
          </p:nvPr>
        </p:nvSpPr>
        <p:spPr/>
        <p:txBody>
          <a:bodyPr/>
          <a:lstStyle/>
          <a:p>
            <a:r>
              <a:rPr lang="en-US" sz="3600" dirty="0"/>
              <a:t>Field Properties</a:t>
            </a:r>
            <a:endParaRPr lang="en-US" dirty="0"/>
          </a:p>
        </p:txBody>
      </p:sp>
      <p:sp>
        <p:nvSpPr>
          <p:cNvPr id="6" name="Text Placeholder 5">
            <a:extLst>
              <a:ext uri="{FF2B5EF4-FFF2-40B4-BE49-F238E27FC236}">
                <a16:creationId xmlns:a16="http://schemas.microsoft.com/office/drawing/2014/main" id="{E91D2E26-7C7A-47DC-A623-823C783602F5}"/>
              </a:ext>
            </a:extLst>
          </p:cNvPr>
          <p:cNvSpPr>
            <a:spLocks noGrp="1"/>
          </p:cNvSpPr>
          <p:nvPr>
            <p:ph type="body" idx="1"/>
          </p:nvPr>
        </p:nvSpPr>
        <p:spPr/>
        <p:txBody>
          <a:bodyPr/>
          <a:lstStyle/>
          <a:p>
            <a:pPr marL="38100" indent="0" fontAlgn="base">
              <a:buNone/>
            </a:pPr>
            <a:r>
              <a:rPr lang="en-US" sz="2200" b="1" dirty="0"/>
              <a:t>Field Properties</a:t>
            </a:r>
            <a:r>
              <a:rPr lang="en-US" sz="2200" dirty="0"/>
              <a:t>: Sets boundaries on what/how is entered into table fields</a:t>
            </a:r>
          </a:p>
          <a:p>
            <a:pPr marL="38100" indent="0" fontAlgn="base">
              <a:buNone/>
            </a:pPr>
            <a:endParaRPr lang="en-US" sz="2200" dirty="0"/>
          </a:p>
          <a:p>
            <a:pPr fontAlgn="base"/>
            <a:r>
              <a:rPr lang="en-US" sz="2200" b="1" dirty="0"/>
              <a:t>Field Size: </a:t>
            </a:r>
            <a:r>
              <a:rPr lang="en-US" sz="2200" dirty="0"/>
              <a:t>sets the maximum number of characters that can be entered into a text field.</a:t>
            </a:r>
          </a:p>
          <a:p>
            <a:pPr fontAlgn="base"/>
            <a:r>
              <a:rPr lang="en-US" sz="2200" b="1" dirty="0"/>
              <a:t>Format:</a:t>
            </a:r>
            <a:r>
              <a:rPr lang="en-US" sz="2200" dirty="0"/>
              <a:t> sets how the data is to be displayed in the table field.</a:t>
            </a:r>
          </a:p>
          <a:p>
            <a:pPr fontAlgn="base"/>
            <a:r>
              <a:rPr lang="en-US" sz="2200" b="1" dirty="0"/>
              <a:t>Input Mask: </a:t>
            </a:r>
            <a:r>
              <a:rPr lang="en-US" sz="2200" dirty="0"/>
              <a:t>sets the rules as to how data can be entered so that data is entered correctly.</a:t>
            </a:r>
          </a:p>
          <a:p>
            <a:pPr fontAlgn="base"/>
            <a:r>
              <a:rPr lang="en-US" sz="2200" b="1" dirty="0"/>
              <a:t>Default Value: </a:t>
            </a:r>
            <a:r>
              <a:rPr lang="en-US" sz="2200" dirty="0"/>
              <a:t>sets the default value that will appear in the table field each time a new record is entered.</a:t>
            </a:r>
          </a:p>
          <a:p>
            <a:pPr fontAlgn="base"/>
            <a:r>
              <a:rPr lang="en-US" sz="2200" b="1" dirty="0"/>
              <a:t>Required: </a:t>
            </a:r>
            <a:r>
              <a:rPr lang="en-US" sz="2200" dirty="0"/>
              <a:t>sets whether a value is required to be entered into this table field.</a:t>
            </a:r>
          </a:p>
          <a:p>
            <a:endParaRPr lang="en-US" dirty="0"/>
          </a:p>
        </p:txBody>
      </p:sp>
    </p:spTree>
    <p:extLst>
      <p:ext uri="{BB962C8B-B14F-4D97-AF65-F5344CB8AC3E}">
        <p14:creationId xmlns:p14="http://schemas.microsoft.com/office/powerpoint/2010/main" val="2318310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938A1C-D82B-452A-902E-896394D42851}"/>
              </a:ext>
            </a:extLst>
          </p:cNvPr>
          <p:cNvSpPr>
            <a:spLocks noGrp="1"/>
          </p:cNvSpPr>
          <p:nvPr>
            <p:ph type="title"/>
          </p:nvPr>
        </p:nvSpPr>
        <p:spPr/>
        <p:txBody>
          <a:bodyPr/>
          <a:lstStyle/>
          <a:p>
            <a:r>
              <a:rPr lang="en-US" sz="3600" dirty="0"/>
              <a:t>Field Name Requirements</a:t>
            </a:r>
            <a:endParaRPr lang="en-US" dirty="0"/>
          </a:p>
        </p:txBody>
      </p:sp>
      <p:sp>
        <p:nvSpPr>
          <p:cNvPr id="6" name="Text Placeholder 5">
            <a:extLst>
              <a:ext uri="{FF2B5EF4-FFF2-40B4-BE49-F238E27FC236}">
                <a16:creationId xmlns:a16="http://schemas.microsoft.com/office/drawing/2014/main" id="{E3349DBC-5A68-46E6-813E-989E1DD608B6}"/>
              </a:ext>
            </a:extLst>
          </p:cNvPr>
          <p:cNvSpPr>
            <a:spLocks noGrp="1"/>
          </p:cNvSpPr>
          <p:nvPr>
            <p:ph type="body" idx="1"/>
          </p:nvPr>
        </p:nvSpPr>
        <p:spPr>
          <a:xfrm>
            <a:off x="838200" y="1690690"/>
            <a:ext cx="10515600" cy="4486273"/>
          </a:xfrm>
        </p:spPr>
        <p:txBody>
          <a:bodyPr/>
          <a:lstStyle/>
          <a:p>
            <a:pPr marL="38100" indent="0">
              <a:lnSpc>
                <a:spcPct val="150000"/>
              </a:lnSpc>
              <a:buNone/>
            </a:pPr>
            <a:r>
              <a:rPr lang="en-US" sz="2200" dirty="0"/>
              <a:t>Field names</a:t>
            </a:r>
          </a:p>
          <a:p>
            <a:pPr lvl="1">
              <a:lnSpc>
                <a:spcPct val="150000"/>
              </a:lnSpc>
            </a:pPr>
            <a:r>
              <a:rPr lang="en-US" sz="2200" dirty="0"/>
              <a:t>Descriptive to identify purpose of field</a:t>
            </a:r>
          </a:p>
          <a:p>
            <a:pPr lvl="1">
              <a:lnSpc>
                <a:spcPct val="150000"/>
              </a:lnSpc>
            </a:pPr>
            <a:r>
              <a:rPr lang="en-US" sz="2200" dirty="0"/>
              <a:t>To ensure valid field name:</a:t>
            </a:r>
          </a:p>
          <a:p>
            <a:pPr lvl="2" fontAlgn="base">
              <a:lnSpc>
                <a:spcPct val="150000"/>
              </a:lnSpc>
            </a:pPr>
            <a:r>
              <a:rPr lang="en-US" sz="1800" dirty="0"/>
              <a:t>Cannot exceed 64 characters,</a:t>
            </a:r>
          </a:p>
          <a:p>
            <a:pPr lvl="2" fontAlgn="base">
              <a:lnSpc>
                <a:spcPct val="150000"/>
              </a:lnSpc>
            </a:pPr>
            <a:r>
              <a:rPr lang="en-US" sz="1800" dirty="0"/>
              <a:t>Cannot include periods (.), exclamation points (!), accent grave (`), or brackets ([]),</a:t>
            </a:r>
          </a:p>
          <a:p>
            <a:pPr lvl="2" fontAlgn="base">
              <a:lnSpc>
                <a:spcPct val="150000"/>
              </a:lnSpc>
            </a:pPr>
            <a:r>
              <a:rPr lang="en-US" sz="1800" dirty="0"/>
              <a:t>Cannot include spaces,</a:t>
            </a:r>
          </a:p>
          <a:p>
            <a:pPr lvl="2" fontAlgn="base">
              <a:lnSpc>
                <a:spcPct val="150000"/>
              </a:lnSpc>
            </a:pPr>
            <a:r>
              <a:rPr lang="en-US" sz="1800" dirty="0"/>
              <a:t>Cannot include low-order ASCII characters,</a:t>
            </a:r>
          </a:p>
          <a:p>
            <a:pPr lvl="2" fontAlgn="base">
              <a:lnSpc>
                <a:spcPct val="150000"/>
              </a:lnSpc>
            </a:pPr>
            <a:r>
              <a:rPr lang="en-US" sz="1800" dirty="0"/>
              <a:t>Cannot start with a blank space.</a:t>
            </a:r>
          </a:p>
          <a:p>
            <a:pPr lvl="1"/>
            <a:endParaRPr lang="en-US" dirty="0"/>
          </a:p>
        </p:txBody>
      </p:sp>
    </p:spTree>
    <p:extLst>
      <p:ext uri="{BB962C8B-B14F-4D97-AF65-F5344CB8AC3E}">
        <p14:creationId xmlns:p14="http://schemas.microsoft.com/office/powerpoint/2010/main" val="2137408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1AB16-41BB-408A-AB84-1F5AF5EE0A68}"/>
              </a:ext>
            </a:extLst>
          </p:cNvPr>
          <p:cNvSpPr>
            <a:spLocks noGrp="1"/>
          </p:cNvSpPr>
          <p:nvPr>
            <p:ph type="title"/>
          </p:nvPr>
        </p:nvSpPr>
        <p:spPr/>
        <p:txBody>
          <a:bodyPr/>
          <a:lstStyle/>
          <a:p>
            <a:r>
              <a:rPr lang="en-US" dirty="0"/>
              <a:t>Data Types</a:t>
            </a:r>
          </a:p>
        </p:txBody>
      </p:sp>
      <p:sp>
        <p:nvSpPr>
          <p:cNvPr id="6" name="Text Placeholder 5">
            <a:extLst>
              <a:ext uri="{FF2B5EF4-FFF2-40B4-BE49-F238E27FC236}">
                <a16:creationId xmlns:a16="http://schemas.microsoft.com/office/drawing/2014/main" id="{400CF8A2-A3E3-42BE-8E46-40F555777126}"/>
              </a:ext>
            </a:extLst>
          </p:cNvPr>
          <p:cNvSpPr>
            <a:spLocks noGrp="1"/>
          </p:cNvSpPr>
          <p:nvPr>
            <p:ph type="body" idx="1"/>
          </p:nvPr>
        </p:nvSpPr>
        <p:spPr>
          <a:xfrm>
            <a:off x="838200" y="1825625"/>
            <a:ext cx="3084443" cy="2653610"/>
          </a:xfrm>
        </p:spPr>
        <p:txBody>
          <a:bodyPr/>
          <a:lstStyle/>
          <a:p>
            <a:pPr marL="38100" indent="0">
              <a:buNone/>
            </a:pPr>
            <a:r>
              <a:rPr lang="en-US" dirty="0"/>
              <a:t>Must be consistent with the data to be stored in the field.</a:t>
            </a:r>
          </a:p>
        </p:txBody>
      </p:sp>
      <p:graphicFrame>
        <p:nvGraphicFramePr>
          <p:cNvPr id="7" name="Table 6">
            <a:extLst>
              <a:ext uri="{FF2B5EF4-FFF2-40B4-BE49-F238E27FC236}">
                <a16:creationId xmlns:a16="http://schemas.microsoft.com/office/drawing/2014/main" id="{15F782B1-0AFE-CC4D-B3FA-2E8A8BCD078C}"/>
              </a:ext>
            </a:extLst>
          </p:cNvPr>
          <p:cNvGraphicFramePr>
            <a:graphicFrameLocks noGrp="1"/>
          </p:cNvGraphicFramePr>
          <p:nvPr>
            <p:extLst>
              <p:ext uri="{D42A27DB-BD31-4B8C-83A1-F6EECF244321}">
                <p14:modId xmlns:p14="http://schemas.microsoft.com/office/powerpoint/2010/main" val="1700682564"/>
              </p:ext>
            </p:extLst>
          </p:nvPr>
        </p:nvGraphicFramePr>
        <p:xfrm>
          <a:off x="4929809" y="2"/>
          <a:ext cx="7010400" cy="6857998"/>
        </p:xfrm>
        <a:graphic>
          <a:graphicData uri="http://schemas.openxmlformats.org/drawingml/2006/table">
            <a:tbl>
              <a:tblPr firstRow="1">
                <a:tableStyleId>{72833802-FEF1-4C79-8D5D-14CF1EAF98D9}</a:tableStyleId>
              </a:tblPr>
              <a:tblGrid>
                <a:gridCol w="2282455">
                  <a:extLst>
                    <a:ext uri="{9D8B030D-6E8A-4147-A177-3AD203B41FA5}">
                      <a16:colId xmlns:a16="http://schemas.microsoft.com/office/drawing/2014/main" val="1834574946"/>
                    </a:ext>
                  </a:extLst>
                </a:gridCol>
                <a:gridCol w="4727945">
                  <a:extLst>
                    <a:ext uri="{9D8B030D-6E8A-4147-A177-3AD203B41FA5}">
                      <a16:colId xmlns:a16="http://schemas.microsoft.com/office/drawing/2014/main" val="977223486"/>
                    </a:ext>
                  </a:extLst>
                </a:gridCol>
              </a:tblGrid>
              <a:tr h="489857">
                <a:tc>
                  <a:txBody>
                    <a:bodyPr/>
                    <a:lstStyle/>
                    <a:p>
                      <a:pPr algn="l" fontAlgn="ctr"/>
                      <a:r>
                        <a:rPr lang="en-US" sz="1800" dirty="0">
                          <a:solidFill>
                            <a:schemeClr val="tx1"/>
                          </a:solidFill>
                          <a:effectLst/>
                        </a:rPr>
                        <a:t>Data Type</a:t>
                      </a:r>
                      <a:endParaRPr lang="en-US" sz="1800" dirty="0">
                        <a:solidFill>
                          <a:schemeClr val="tx1"/>
                        </a:solidFill>
                        <a:effectLst/>
                        <a:latin typeface="proxima-nova"/>
                      </a:endParaRPr>
                    </a:p>
                  </a:txBody>
                  <a:tcPr marL="107176" marR="107176" marT="80382" marB="80382" anchor="ctr"/>
                </a:tc>
                <a:tc>
                  <a:txBody>
                    <a:bodyPr/>
                    <a:lstStyle/>
                    <a:p>
                      <a:pPr algn="l" fontAlgn="ctr"/>
                      <a:r>
                        <a:rPr lang="en-US" sz="1800" dirty="0">
                          <a:solidFill>
                            <a:schemeClr val="tx1"/>
                          </a:solidFill>
                          <a:effectLst/>
                        </a:rPr>
                        <a:t>Description</a:t>
                      </a:r>
                      <a:endParaRPr lang="en-US" sz="1800" dirty="0">
                        <a:solidFill>
                          <a:schemeClr val="tx1"/>
                        </a:solidFill>
                        <a:effectLst/>
                        <a:latin typeface="proxima-nova"/>
                      </a:endParaRPr>
                    </a:p>
                  </a:txBody>
                  <a:tcPr marL="107176" marR="107176" marT="80382" marB="80382" anchor="ctr"/>
                </a:tc>
                <a:extLst>
                  <a:ext uri="{0D108BD9-81ED-4DB2-BD59-A6C34878D82A}">
                    <a16:rowId xmlns:a16="http://schemas.microsoft.com/office/drawing/2014/main" val="3125671169"/>
                  </a:ext>
                </a:extLst>
              </a:tr>
              <a:tr h="489857">
                <a:tc>
                  <a:txBody>
                    <a:bodyPr/>
                    <a:lstStyle/>
                    <a:p>
                      <a:pPr algn="l" fontAlgn="ctr"/>
                      <a:r>
                        <a:rPr lang="en-US" sz="1800" dirty="0">
                          <a:effectLst/>
                        </a:rPr>
                        <a:t>Short text</a:t>
                      </a:r>
                      <a:endParaRPr lang="en-US" sz="1800" dirty="0">
                        <a:effectLst/>
                        <a:latin typeface="proxima-nova"/>
                      </a:endParaRPr>
                    </a:p>
                  </a:txBody>
                  <a:tcPr marL="107176" marR="107176" marT="80382" marB="80382" anchor="ctr"/>
                </a:tc>
                <a:tc>
                  <a:txBody>
                    <a:bodyPr/>
                    <a:lstStyle/>
                    <a:p>
                      <a:pPr algn="l" fontAlgn="ctr"/>
                      <a:r>
                        <a:rPr lang="en-US" sz="1800" dirty="0">
                          <a:effectLst/>
                        </a:rPr>
                        <a:t>Alphanumeric characters</a:t>
                      </a:r>
                      <a:endParaRPr lang="en-US" sz="1800" dirty="0">
                        <a:effectLst/>
                        <a:latin typeface="proxima-nova"/>
                      </a:endParaRPr>
                    </a:p>
                  </a:txBody>
                  <a:tcPr marL="107176" marR="107176" marT="80382" marB="80382" anchor="ctr"/>
                </a:tc>
                <a:extLst>
                  <a:ext uri="{0D108BD9-81ED-4DB2-BD59-A6C34878D82A}">
                    <a16:rowId xmlns:a16="http://schemas.microsoft.com/office/drawing/2014/main" val="821581242"/>
                  </a:ext>
                </a:extLst>
              </a:tr>
              <a:tr h="489857">
                <a:tc>
                  <a:txBody>
                    <a:bodyPr/>
                    <a:lstStyle/>
                    <a:p>
                      <a:pPr algn="l" fontAlgn="ctr"/>
                      <a:r>
                        <a:rPr lang="en-US" sz="1800">
                          <a:effectLst/>
                        </a:rPr>
                        <a:t>Long text</a:t>
                      </a:r>
                      <a:endParaRPr lang="en-US" sz="1800">
                        <a:effectLst/>
                        <a:latin typeface="proxima-nova"/>
                      </a:endParaRPr>
                    </a:p>
                  </a:txBody>
                  <a:tcPr marL="107176" marR="107176" marT="80382" marB="80382" anchor="ctr"/>
                </a:tc>
                <a:tc>
                  <a:txBody>
                    <a:bodyPr/>
                    <a:lstStyle/>
                    <a:p>
                      <a:pPr algn="l" fontAlgn="ctr"/>
                      <a:r>
                        <a:rPr lang="en-US" sz="1800">
                          <a:effectLst/>
                        </a:rPr>
                        <a:t>Alphanumeric characters</a:t>
                      </a:r>
                      <a:endParaRPr lang="en-US" sz="1800">
                        <a:effectLst/>
                        <a:latin typeface="proxima-nova"/>
                      </a:endParaRPr>
                    </a:p>
                  </a:txBody>
                  <a:tcPr marL="107176" marR="107176" marT="80382" marB="80382" anchor="ctr"/>
                </a:tc>
                <a:extLst>
                  <a:ext uri="{0D108BD9-81ED-4DB2-BD59-A6C34878D82A}">
                    <a16:rowId xmlns:a16="http://schemas.microsoft.com/office/drawing/2014/main" val="3561333284"/>
                  </a:ext>
                </a:extLst>
              </a:tr>
              <a:tr h="489857">
                <a:tc>
                  <a:txBody>
                    <a:bodyPr/>
                    <a:lstStyle/>
                    <a:p>
                      <a:pPr algn="l" fontAlgn="ctr"/>
                      <a:r>
                        <a:rPr lang="en-US" sz="1800" dirty="0">
                          <a:effectLst/>
                        </a:rPr>
                        <a:t>Number</a:t>
                      </a:r>
                      <a:endParaRPr lang="en-US" sz="1800" dirty="0">
                        <a:effectLst/>
                        <a:latin typeface="proxima-nova"/>
                      </a:endParaRPr>
                    </a:p>
                  </a:txBody>
                  <a:tcPr marL="107176" marR="107176" marT="80382" marB="80382" anchor="ctr"/>
                </a:tc>
                <a:tc>
                  <a:txBody>
                    <a:bodyPr/>
                    <a:lstStyle/>
                    <a:p>
                      <a:pPr algn="l" fontAlgn="ctr"/>
                      <a:r>
                        <a:rPr lang="en-US" sz="1800" dirty="0">
                          <a:effectLst/>
                        </a:rPr>
                        <a:t>Numeric values</a:t>
                      </a:r>
                      <a:endParaRPr lang="en-US" sz="1800" dirty="0">
                        <a:effectLst/>
                        <a:latin typeface="proxima-nova"/>
                      </a:endParaRPr>
                    </a:p>
                  </a:txBody>
                  <a:tcPr marL="107176" marR="107176" marT="80382" marB="80382" anchor="ctr"/>
                </a:tc>
                <a:extLst>
                  <a:ext uri="{0D108BD9-81ED-4DB2-BD59-A6C34878D82A}">
                    <a16:rowId xmlns:a16="http://schemas.microsoft.com/office/drawing/2014/main" val="1971670939"/>
                  </a:ext>
                </a:extLst>
              </a:tr>
              <a:tr h="489857">
                <a:tc>
                  <a:txBody>
                    <a:bodyPr/>
                    <a:lstStyle/>
                    <a:p>
                      <a:pPr algn="l" fontAlgn="ctr"/>
                      <a:r>
                        <a:rPr lang="en-US" sz="1800">
                          <a:effectLst/>
                        </a:rPr>
                        <a:t>Large Number</a:t>
                      </a:r>
                      <a:endParaRPr lang="en-US" sz="1800">
                        <a:effectLst/>
                        <a:latin typeface="proxima-nova"/>
                      </a:endParaRPr>
                    </a:p>
                  </a:txBody>
                  <a:tcPr marL="107176" marR="107176" marT="80382" marB="80382" anchor="ctr"/>
                </a:tc>
                <a:tc>
                  <a:txBody>
                    <a:bodyPr/>
                    <a:lstStyle/>
                    <a:p>
                      <a:pPr algn="l" fontAlgn="ctr"/>
                      <a:r>
                        <a:rPr lang="en-US" sz="1800">
                          <a:effectLst/>
                        </a:rPr>
                        <a:t>Numeric values</a:t>
                      </a:r>
                      <a:endParaRPr lang="en-US" sz="1800">
                        <a:effectLst/>
                        <a:latin typeface="proxima-nova"/>
                      </a:endParaRPr>
                    </a:p>
                  </a:txBody>
                  <a:tcPr marL="107176" marR="107176" marT="80382" marB="80382" anchor="ctr"/>
                </a:tc>
                <a:extLst>
                  <a:ext uri="{0D108BD9-81ED-4DB2-BD59-A6C34878D82A}">
                    <a16:rowId xmlns:a16="http://schemas.microsoft.com/office/drawing/2014/main" val="166116148"/>
                  </a:ext>
                </a:extLst>
              </a:tr>
              <a:tr h="489857">
                <a:tc>
                  <a:txBody>
                    <a:bodyPr/>
                    <a:lstStyle/>
                    <a:p>
                      <a:pPr algn="l" fontAlgn="ctr"/>
                      <a:r>
                        <a:rPr lang="en-US" sz="1800" dirty="0">
                          <a:effectLst/>
                        </a:rPr>
                        <a:t>Date/Time</a:t>
                      </a:r>
                      <a:endParaRPr lang="en-US" sz="1800" dirty="0">
                        <a:effectLst/>
                        <a:latin typeface="proxima-nova"/>
                      </a:endParaRPr>
                    </a:p>
                  </a:txBody>
                  <a:tcPr marL="107176" marR="107176" marT="80382" marB="80382" anchor="ctr"/>
                </a:tc>
                <a:tc>
                  <a:txBody>
                    <a:bodyPr/>
                    <a:lstStyle/>
                    <a:p>
                      <a:pPr algn="l" fontAlgn="ctr"/>
                      <a:r>
                        <a:rPr lang="en-US" sz="1800">
                          <a:effectLst/>
                        </a:rPr>
                        <a:t>Date and time data</a:t>
                      </a:r>
                      <a:endParaRPr lang="en-US" sz="1800">
                        <a:effectLst/>
                        <a:latin typeface="proxima-nova"/>
                      </a:endParaRPr>
                    </a:p>
                  </a:txBody>
                  <a:tcPr marL="107176" marR="107176" marT="80382" marB="80382" anchor="ctr"/>
                </a:tc>
                <a:extLst>
                  <a:ext uri="{0D108BD9-81ED-4DB2-BD59-A6C34878D82A}">
                    <a16:rowId xmlns:a16="http://schemas.microsoft.com/office/drawing/2014/main" val="3648789905"/>
                  </a:ext>
                </a:extLst>
              </a:tr>
              <a:tr h="489857">
                <a:tc>
                  <a:txBody>
                    <a:bodyPr/>
                    <a:lstStyle/>
                    <a:p>
                      <a:pPr algn="l" fontAlgn="ctr"/>
                      <a:r>
                        <a:rPr lang="en-US" sz="1800">
                          <a:effectLst/>
                        </a:rPr>
                        <a:t>Currency</a:t>
                      </a:r>
                      <a:endParaRPr lang="en-US" sz="1800">
                        <a:effectLst/>
                        <a:latin typeface="proxima-nova"/>
                      </a:endParaRPr>
                    </a:p>
                  </a:txBody>
                  <a:tcPr marL="107176" marR="107176" marT="80382" marB="80382" anchor="ctr"/>
                </a:tc>
                <a:tc>
                  <a:txBody>
                    <a:bodyPr/>
                    <a:lstStyle/>
                    <a:p>
                      <a:pPr algn="l" fontAlgn="ctr"/>
                      <a:r>
                        <a:rPr lang="en-US" sz="1800">
                          <a:effectLst/>
                        </a:rPr>
                        <a:t>Monetary data</a:t>
                      </a:r>
                      <a:endParaRPr lang="en-US" sz="1800">
                        <a:effectLst/>
                        <a:latin typeface="proxima-nova"/>
                      </a:endParaRPr>
                    </a:p>
                  </a:txBody>
                  <a:tcPr marL="107176" marR="107176" marT="80382" marB="80382" anchor="ctr"/>
                </a:tc>
                <a:extLst>
                  <a:ext uri="{0D108BD9-81ED-4DB2-BD59-A6C34878D82A}">
                    <a16:rowId xmlns:a16="http://schemas.microsoft.com/office/drawing/2014/main" val="3992116591"/>
                  </a:ext>
                </a:extLst>
              </a:tr>
              <a:tr h="489857">
                <a:tc>
                  <a:txBody>
                    <a:bodyPr/>
                    <a:lstStyle/>
                    <a:p>
                      <a:pPr algn="l" fontAlgn="ctr"/>
                      <a:r>
                        <a:rPr lang="en-US" sz="1800">
                          <a:effectLst/>
                        </a:rPr>
                        <a:t>AutoNumber</a:t>
                      </a:r>
                      <a:endParaRPr lang="en-US" sz="1800">
                        <a:effectLst/>
                        <a:latin typeface="proxima-nova"/>
                      </a:endParaRPr>
                    </a:p>
                  </a:txBody>
                  <a:tcPr marL="107176" marR="107176" marT="80382" marB="80382" anchor="ctr"/>
                </a:tc>
                <a:tc>
                  <a:txBody>
                    <a:bodyPr/>
                    <a:lstStyle/>
                    <a:p>
                      <a:pPr algn="l" fontAlgn="ctr"/>
                      <a:r>
                        <a:rPr lang="en-US" sz="1800">
                          <a:effectLst/>
                        </a:rPr>
                        <a:t>Automatic number increments</a:t>
                      </a:r>
                      <a:endParaRPr lang="en-US" sz="1800">
                        <a:effectLst/>
                        <a:latin typeface="proxima-nova"/>
                      </a:endParaRPr>
                    </a:p>
                  </a:txBody>
                  <a:tcPr marL="107176" marR="107176" marT="80382" marB="80382" anchor="ctr"/>
                </a:tc>
                <a:extLst>
                  <a:ext uri="{0D108BD9-81ED-4DB2-BD59-A6C34878D82A}">
                    <a16:rowId xmlns:a16="http://schemas.microsoft.com/office/drawing/2014/main" val="1327531743"/>
                  </a:ext>
                </a:extLst>
              </a:tr>
              <a:tr h="489857">
                <a:tc>
                  <a:txBody>
                    <a:bodyPr/>
                    <a:lstStyle/>
                    <a:p>
                      <a:pPr algn="l" fontAlgn="ctr"/>
                      <a:r>
                        <a:rPr lang="en-US" sz="1800">
                          <a:effectLst/>
                        </a:rPr>
                        <a:t>Yes/No</a:t>
                      </a:r>
                      <a:endParaRPr lang="en-US" sz="1800">
                        <a:effectLst/>
                        <a:latin typeface="proxima-nova"/>
                      </a:endParaRPr>
                    </a:p>
                  </a:txBody>
                  <a:tcPr marL="107176" marR="107176" marT="80382" marB="80382" anchor="ctr"/>
                </a:tc>
                <a:tc>
                  <a:txBody>
                    <a:bodyPr/>
                    <a:lstStyle/>
                    <a:p>
                      <a:pPr algn="l" fontAlgn="ctr"/>
                      <a:r>
                        <a:rPr lang="en-US" sz="1800">
                          <a:effectLst/>
                        </a:rPr>
                        <a:t>Logical values: Yes/No, True/False, etc.</a:t>
                      </a:r>
                      <a:endParaRPr lang="en-US" sz="1800">
                        <a:effectLst/>
                        <a:latin typeface="proxima-nova"/>
                      </a:endParaRPr>
                    </a:p>
                  </a:txBody>
                  <a:tcPr marL="107176" marR="107176" marT="80382" marB="80382" anchor="ctr"/>
                </a:tc>
                <a:extLst>
                  <a:ext uri="{0D108BD9-81ED-4DB2-BD59-A6C34878D82A}">
                    <a16:rowId xmlns:a16="http://schemas.microsoft.com/office/drawing/2014/main" val="1375087771"/>
                  </a:ext>
                </a:extLst>
              </a:tr>
              <a:tr h="489857">
                <a:tc>
                  <a:txBody>
                    <a:bodyPr/>
                    <a:lstStyle/>
                    <a:p>
                      <a:pPr algn="l" fontAlgn="ctr"/>
                      <a:r>
                        <a:rPr lang="en-US" sz="1800">
                          <a:effectLst/>
                        </a:rPr>
                        <a:t>OLE Objects</a:t>
                      </a:r>
                      <a:endParaRPr lang="en-US" sz="1800">
                        <a:effectLst/>
                        <a:latin typeface="proxima-nova"/>
                      </a:endParaRPr>
                    </a:p>
                  </a:txBody>
                  <a:tcPr marL="107176" marR="107176" marT="80382" marB="80382" anchor="ctr"/>
                </a:tc>
                <a:tc>
                  <a:txBody>
                    <a:bodyPr/>
                    <a:lstStyle/>
                    <a:p>
                      <a:pPr algn="l" fontAlgn="ctr"/>
                      <a:r>
                        <a:rPr lang="en-US" sz="1800">
                          <a:effectLst/>
                        </a:rPr>
                        <a:t>Pictures, graphs, sound, video</a:t>
                      </a:r>
                      <a:endParaRPr lang="en-US" sz="1800">
                        <a:effectLst/>
                        <a:latin typeface="proxima-nova"/>
                      </a:endParaRPr>
                    </a:p>
                  </a:txBody>
                  <a:tcPr marL="107176" marR="107176" marT="80382" marB="80382" anchor="ctr"/>
                </a:tc>
                <a:extLst>
                  <a:ext uri="{0D108BD9-81ED-4DB2-BD59-A6C34878D82A}">
                    <a16:rowId xmlns:a16="http://schemas.microsoft.com/office/drawing/2014/main" val="2158584471"/>
                  </a:ext>
                </a:extLst>
              </a:tr>
              <a:tr h="489857">
                <a:tc>
                  <a:txBody>
                    <a:bodyPr/>
                    <a:lstStyle/>
                    <a:p>
                      <a:pPr algn="l" fontAlgn="ctr"/>
                      <a:r>
                        <a:rPr lang="en-US" sz="1800">
                          <a:effectLst/>
                        </a:rPr>
                        <a:t>Hyperlink</a:t>
                      </a:r>
                      <a:endParaRPr lang="en-US" sz="1800">
                        <a:effectLst/>
                        <a:latin typeface="proxima-nova"/>
                      </a:endParaRPr>
                    </a:p>
                  </a:txBody>
                  <a:tcPr marL="107176" marR="107176" marT="80382" marB="80382" anchor="ctr"/>
                </a:tc>
                <a:tc>
                  <a:txBody>
                    <a:bodyPr/>
                    <a:lstStyle/>
                    <a:p>
                      <a:pPr algn="l" fontAlgn="ctr"/>
                      <a:r>
                        <a:rPr lang="en-US" sz="1800">
                          <a:effectLst/>
                        </a:rPr>
                        <a:t>Line to an Internet resource</a:t>
                      </a:r>
                      <a:endParaRPr lang="en-US" sz="1800">
                        <a:effectLst/>
                        <a:latin typeface="proxima-nova"/>
                      </a:endParaRPr>
                    </a:p>
                  </a:txBody>
                  <a:tcPr marL="107176" marR="107176" marT="80382" marB="80382" anchor="ctr"/>
                </a:tc>
                <a:extLst>
                  <a:ext uri="{0D108BD9-81ED-4DB2-BD59-A6C34878D82A}">
                    <a16:rowId xmlns:a16="http://schemas.microsoft.com/office/drawing/2014/main" val="3484152855"/>
                  </a:ext>
                </a:extLst>
              </a:tr>
              <a:tr h="489857">
                <a:tc>
                  <a:txBody>
                    <a:bodyPr/>
                    <a:lstStyle/>
                    <a:p>
                      <a:pPr algn="l" fontAlgn="ctr"/>
                      <a:r>
                        <a:rPr lang="en-US" sz="1800">
                          <a:effectLst/>
                        </a:rPr>
                        <a:t>Attachment</a:t>
                      </a:r>
                      <a:endParaRPr lang="en-US" sz="1800">
                        <a:effectLst/>
                        <a:latin typeface="proxima-nova"/>
                      </a:endParaRPr>
                    </a:p>
                  </a:txBody>
                  <a:tcPr marL="107176" marR="107176" marT="80382" marB="80382" anchor="ctr"/>
                </a:tc>
                <a:tc>
                  <a:txBody>
                    <a:bodyPr/>
                    <a:lstStyle/>
                    <a:p>
                      <a:pPr algn="l" fontAlgn="ctr"/>
                      <a:r>
                        <a:rPr lang="en-US" sz="1800">
                          <a:effectLst/>
                        </a:rPr>
                        <a:t>External files</a:t>
                      </a:r>
                      <a:endParaRPr lang="en-US" sz="1800">
                        <a:effectLst/>
                        <a:latin typeface="proxima-nova"/>
                      </a:endParaRPr>
                    </a:p>
                  </a:txBody>
                  <a:tcPr marL="107176" marR="107176" marT="80382" marB="80382" anchor="ctr"/>
                </a:tc>
                <a:extLst>
                  <a:ext uri="{0D108BD9-81ED-4DB2-BD59-A6C34878D82A}">
                    <a16:rowId xmlns:a16="http://schemas.microsoft.com/office/drawing/2014/main" val="3249317967"/>
                  </a:ext>
                </a:extLst>
              </a:tr>
              <a:tr h="489857">
                <a:tc>
                  <a:txBody>
                    <a:bodyPr/>
                    <a:lstStyle/>
                    <a:p>
                      <a:pPr algn="l" fontAlgn="ctr"/>
                      <a:r>
                        <a:rPr lang="en-US" sz="1800">
                          <a:effectLst/>
                        </a:rPr>
                        <a:t>Calculated</a:t>
                      </a:r>
                      <a:endParaRPr lang="en-US" sz="1800">
                        <a:effectLst/>
                        <a:latin typeface="proxima-nova"/>
                      </a:endParaRPr>
                    </a:p>
                  </a:txBody>
                  <a:tcPr marL="107176" marR="107176" marT="80382" marB="80382" anchor="ctr"/>
                </a:tc>
                <a:tc>
                  <a:txBody>
                    <a:bodyPr/>
                    <a:lstStyle/>
                    <a:p>
                      <a:pPr algn="l" fontAlgn="ctr"/>
                      <a:r>
                        <a:rPr lang="en-US" sz="1800">
                          <a:effectLst/>
                        </a:rPr>
                        <a:t>Stores calculations based on other fields</a:t>
                      </a:r>
                      <a:endParaRPr lang="en-US" sz="1800">
                        <a:effectLst/>
                        <a:latin typeface="proxima-nova"/>
                      </a:endParaRPr>
                    </a:p>
                  </a:txBody>
                  <a:tcPr marL="107176" marR="107176" marT="80382" marB="80382" anchor="ctr"/>
                </a:tc>
                <a:extLst>
                  <a:ext uri="{0D108BD9-81ED-4DB2-BD59-A6C34878D82A}">
                    <a16:rowId xmlns:a16="http://schemas.microsoft.com/office/drawing/2014/main" val="3225816561"/>
                  </a:ext>
                </a:extLst>
              </a:tr>
              <a:tr h="489857">
                <a:tc>
                  <a:txBody>
                    <a:bodyPr/>
                    <a:lstStyle/>
                    <a:p>
                      <a:pPr algn="l" fontAlgn="ctr"/>
                      <a:r>
                        <a:rPr lang="en-US" sz="1800">
                          <a:effectLst/>
                        </a:rPr>
                        <a:t>Lookup Wizard</a:t>
                      </a:r>
                      <a:endParaRPr lang="en-US" sz="1800">
                        <a:effectLst/>
                        <a:latin typeface="proxima-nova"/>
                      </a:endParaRPr>
                    </a:p>
                  </a:txBody>
                  <a:tcPr marL="107176" marR="107176" marT="80382" marB="80382" anchor="ctr"/>
                </a:tc>
                <a:tc>
                  <a:txBody>
                    <a:bodyPr/>
                    <a:lstStyle/>
                    <a:p>
                      <a:pPr algn="l" fontAlgn="ctr"/>
                      <a:r>
                        <a:rPr lang="en-US" sz="1800" dirty="0">
                          <a:effectLst/>
                        </a:rPr>
                        <a:t>Displays data from another table</a:t>
                      </a:r>
                      <a:endParaRPr lang="en-US" sz="1800" dirty="0">
                        <a:effectLst/>
                        <a:latin typeface="proxima-nova"/>
                      </a:endParaRPr>
                    </a:p>
                  </a:txBody>
                  <a:tcPr marL="107176" marR="107176" marT="80382" marB="80382" anchor="ctr"/>
                </a:tc>
                <a:extLst>
                  <a:ext uri="{0D108BD9-81ED-4DB2-BD59-A6C34878D82A}">
                    <a16:rowId xmlns:a16="http://schemas.microsoft.com/office/drawing/2014/main" val="503538296"/>
                  </a:ext>
                </a:extLst>
              </a:tr>
            </a:tbl>
          </a:graphicData>
        </a:graphic>
      </p:graphicFrame>
    </p:spTree>
    <p:extLst>
      <p:ext uri="{BB962C8B-B14F-4D97-AF65-F5344CB8AC3E}">
        <p14:creationId xmlns:p14="http://schemas.microsoft.com/office/powerpoint/2010/main" val="334452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1F13-B161-49DA-BA4C-43331C47AAB6}"/>
              </a:ext>
            </a:extLst>
          </p:cNvPr>
          <p:cNvSpPr>
            <a:spLocks noGrp="1"/>
          </p:cNvSpPr>
          <p:nvPr>
            <p:ph type="title"/>
          </p:nvPr>
        </p:nvSpPr>
        <p:spPr/>
        <p:txBody>
          <a:bodyPr/>
          <a:lstStyle/>
          <a:p>
            <a:r>
              <a:rPr lang="en-US" dirty="0"/>
              <a:t>Practice Question 1 </a:t>
            </a:r>
          </a:p>
        </p:txBody>
      </p:sp>
      <p:sp>
        <p:nvSpPr>
          <p:cNvPr id="3" name="Text Placeholder 2">
            <a:extLst>
              <a:ext uri="{FF2B5EF4-FFF2-40B4-BE49-F238E27FC236}">
                <a16:creationId xmlns:a16="http://schemas.microsoft.com/office/drawing/2014/main" id="{F7F37A9E-CF48-45F1-930D-FDE00979DDE9}"/>
              </a:ext>
            </a:extLst>
          </p:cNvPr>
          <p:cNvSpPr>
            <a:spLocks noGrp="1"/>
          </p:cNvSpPr>
          <p:nvPr>
            <p:ph type="body" idx="1"/>
          </p:nvPr>
        </p:nvSpPr>
        <p:spPr/>
        <p:txBody>
          <a:bodyPr/>
          <a:lstStyle/>
          <a:p>
            <a:pPr marL="38100" indent="0">
              <a:buNone/>
            </a:pPr>
            <a:r>
              <a:rPr lang="en-US" sz="2400" dirty="0"/>
              <a:t>What is it in Access that sets boundaries on how/what data is entered into table fields?</a:t>
            </a:r>
          </a:p>
          <a:p>
            <a:pPr marL="38100" indent="0">
              <a:buNone/>
            </a:pPr>
            <a:endParaRPr lang="en-US" sz="2400" dirty="0"/>
          </a:p>
          <a:p>
            <a:pPr marL="857250" lvl="1" indent="-457200">
              <a:lnSpc>
                <a:spcPct val="100000"/>
              </a:lnSpc>
              <a:buFont typeface="+mj-lt"/>
              <a:buAutoNum type="alphaUcPeriod"/>
            </a:pPr>
            <a:r>
              <a:rPr lang="en-US" sz="2000" dirty="0"/>
              <a:t>Tables</a:t>
            </a:r>
          </a:p>
          <a:p>
            <a:pPr marL="857250" lvl="1" indent="-457200">
              <a:lnSpc>
                <a:spcPct val="100000"/>
              </a:lnSpc>
              <a:buFont typeface="+mj-lt"/>
              <a:buAutoNum type="alphaUcPeriod"/>
            </a:pPr>
            <a:r>
              <a:rPr lang="en-US" sz="2000" dirty="0"/>
              <a:t>Datasheets </a:t>
            </a:r>
          </a:p>
          <a:p>
            <a:pPr marL="857250" lvl="1" indent="-457200">
              <a:lnSpc>
                <a:spcPct val="100000"/>
              </a:lnSpc>
              <a:buFont typeface="+mj-lt"/>
              <a:buAutoNum type="alphaUcPeriod"/>
            </a:pPr>
            <a:r>
              <a:rPr lang="en-US" sz="2000" dirty="0"/>
              <a:t>Field Properties</a:t>
            </a:r>
          </a:p>
          <a:p>
            <a:pPr marL="857250" lvl="1" indent="-457200">
              <a:lnSpc>
                <a:spcPct val="100000"/>
              </a:lnSpc>
              <a:buFont typeface="+mj-lt"/>
              <a:buAutoNum type="alphaUcPeriod"/>
            </a:pPr>
            <a:r>
              <a:rPr lang="en-US" sz="2000" dirty="0"/>
              <a:t>Size of table in Access</a:t>
            </a:r>
          </a:p>
          <a:p>
            <a:pPr lvl="1">
              <a:lnSpc>
                <a:spcPct val="150000"/>
              </a:lnSpc>
            </a:pPr>
            <a:endParaRPr lang="en-US" dirty="0"/>
          </a:p>
        </p:txBody>
      </p:sp>
    </p:spTree>
    <p:extLst>
      <p:ext uri="{BB962C8B-B14F-4D97-AF65-F5344CB8AC3E}">
        <p14:creationId xmlns:p14="http://schemas.microsoft.com/office/powerpoint/2010/main" val="980906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p:txBody>
          <a:bodyPr/>
          <a:lstStyle/>
          <a:p>
            <a:pPr lvl="0"/>
            <a:r>
              <a:rPr lang="en-US" dirty="0"/>
              <a:t>Table Primary Key</a:t>
            </a:r>
          </a:p>
        </p:txBody>
      </p:sp>
    </p:spTree>
    <p:extLst>
      <p:ext uri="{BB962C8B-B14F-4D97-AF65-F5344CB8AC3E}">
        <p14:creationId xmlns:p14="http://schemas.microsoft.com/office/powerpoint/2010/main" val="3930487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dirty="0"/>
              <a:t>Learning Outcomes: </a:t>
            </a:r>
            <a:r>
              <a:rPr lang="en-US" dirty="0">
                <a:solidFill>
                  <a:schemeClr val="tx1"/>
                </a:solidFill>
              </a:rPr>
              <a:t>Table Primary Key</a:t>
            </a:r>
            <a:endParaRPr dirty="0"/>
          </a:p>
        </p:txBody>
      </p:sp>
      <p:sp>
        <p:nvSpPr>
          <p:cNvPr id="73" name="Google Shape;73;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buNone/>
            </a:pPr>
            <a:r>
              <a:rPr lang="en-US" sz="2400" dirty="0"/>
              <a:t>12.3: </a:t>
            </a:r>
            <a:r>
              <a:rPr lang="en-US" sz="2400" dirty="0">
                <a:solidFill>
                  <a:schemeClr val="tx1"/>
                </a:solidFill>
              </a:rPr>
              <a:t>Setting table primary key</a:t>
            </a:r>
            <a:endParaRPr sz="2400" dirty="0">
              <a:solidFill>
                <a:schemeClr val="tx1"/>
              </a:solidFill>
            </a:endParaRPr>
          </a:p>
          <a:p>
            <a:pPr marL="582930" lvl="1" indent="0">
              <a:buNone/>
            </a:pPr>
            <a:r>
              <a:rPr lang="en-US" sz="2200" dirty="0"/>
              <a:t>12.3.1: </a:t>
            </a:r>
            <a:r>
              <a:rPr lang="en-US" sz="2200" dirty="0">
                <a:solidFill>
                  <a:schemeClr val="tx1"/>
                </a:solidFill>
              </a:rPr>
              <a:t>Discuss the importance of primary key uniqueness</a:t>
            </a:r>
          </a:p>
          <a:p>
            <a:pPr marL="582930" lvl="1" indent="0">
              <a:buNone/>
            </a:pPr>
            <a:r>
              <a:rPr lang="en-US" sz="2200" dirty="0">
                <a:solidFill>
                  <a:schemeClr val="tx1"/>
                </a:solidFill>
              </a:rPr>
              <a:t>12.3.2: Chose a primary key</a:t>
            </a:r>
          </a:p>
          <a:p>
            <a:pPr marL="582930" lvl="1" indent="0">
              <a:buNone/>
            </a:pPr>
            <a:r>
              <a:rPr lang="en-US" sz="2200" dirty="0">
                <a:solidFill>
                  <a:schemeClr val="tx1"/>
                </a:solidFill>
              </a:rPr>
              <a:t>12.3.3: Set the primary key</a:t>
            </a:r>
          </a:p>
        </p:txBody>
      </p:sp>
    </p:spTree>
    <p:extLst>
      <p:ext uri="{BB962C8B-B14F-4D97-AF65-F5344CB8AC3E}">
        <p14:creationId xmlns:p14="http://schemas.microsoft.com/office/powerpoint/2010/main" val="3828848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4265-F96B-4A28-ACA7-6B1E74666E48}"/>
              </a:ext>
            </a:extLst>
          </p:cNvPr>
          <p:cNvSpPr>
            <a:spLocks noGrp="1"/>
          </p:cNvSpPr>
          <p:nvPr>
            <p:ph type="title"/>
          </p:nvPr>
        </p:nvSpPr>
        <p:spPr/>
        <p:txBody>
          <a:bodyPr/>
          <a:lstStyle/>
          <a:p>
            <a:r>
              <a:rPr lang="en-US" sz="3600" dirty="0">
                <a:solidFill>
                  <a:schemeClr val="tx1"/>
                </a:solidFill>
              </a:rPr>
              <a:t>Primary Key Uniqueness</a:t>
            </a:r>
            <a:endParaRPr lang="en-US" dirty="0"/>
          </a:p>
        </p:txBody>
      </p:sp>
      <p:sp>
        <p:nvSpPr>
          <p:cNvPr id="3" name="Text Placeholder 2">
            <a:extLst>
              <a:ext uri="{FF2B5EF4-FFF2-40B4-BE49-F238E27FC236}">
                <a16:creationId xmlns:a16="http://schemas.microsoft.com/office/drawing/2014/main" id="{5D375521-2FE1-486C-8D9D-CA1325CDAB00}"/>
              </a:ext>
            </a:extLst>
          </p:cNvPr>
          <p:cNvSpPr>
            <a:spLocks noGrp="1"/>
          </p:cNvSpPr>
          <p:nvPr>
            <p:ph type="body" idx="1"/>
          </p:nvPr>
        </p:nvSpPr>
        <p:spPr>
          <a:xfrm>
            <a:off x="838200" y="1825625"/>
            <a:ext cx="5257800" cy="4351338"/>
          </a:xfrm>
        </p:spPr>
        <p:txBody>
          <a:bodyPr/>
          <a:lstStyle/>
          <a:p>
            <a:r>
              <a:rPr lang="en-US" dirty="0"/>
              <a:t>Every table must have a primary key</a:t>
            </a:r>
          </a:p>
          <a:p>
            <a:endParaRPr lang="en-US" dirty="0"/>
          </a:p>
          <a:p>
            <a:r>
              <a:rPr lang="en-US" dirty="0"/>
              <a:t>Is one or more fields uniquely identify each record</a:t>
            </a:r>
          </a:p>
          <a:p>
            <a:endParaRPr lang="en-US" dirty="0"/>
          </a:p>
          <a:p>
            <a:r>
              <a:rPr lang="en-US" dirty="0"/>
              <a:t>Example: ID number, serial number, or a code.</a:t>
            </a:r>
          </a:p>
        </p:txBody>
      </p:sp>
      <p:pic>
        <p:nvPicPr>
          <p:cNvPr id="4" name="Picture 3" descr="Microsoft Access screenshot showing Data type highlighted and the key icon on the far left in the first record.">
            <a:extLst>
              <a:ext uri="{FF2B5EF4-FFF2-40B4-BE49-F238E27FC236}">
                <a16:creationId xmlns:a16="http://schemas.microsoft.com/office/drawing/2014/main" id="{96353A50-4A65-4CAC-BDC4-3DD42A9FA54A}"/>
              </a:ext>
            </a:extLst>
          </p:cNvPr>
          <p:cNvPicPr>
            <a:picLocks noChangeAspect="1"/>
          </p:cNvPicPr>
          <p:nvPr/>
        </p:nvPicPr>
        <p:blipFill>
          <a:blip r:embed="rId2"/>
          <a:stretch>
            <a:fillRect/>
          </a:stretch>
        </p:blipFill>
        <p:spPr>
          <a:xfrm>
            <a:off x="6278535" y="2564774"/>
            <a:ext cx="5593673" cy="1196508"/>
          </a:xfrm>
          <a:prstGeom prst="rect">
            <a:avLst/>
          </a:prstGeom>
        </p:spPr>
      </p:pic>
    </p:spTree>
    <p:extLst>
      <p:ext uri="{BB962C8B-B14F-4D97-AF65-F5344CB8AC3E}">
        <p14:creationId xmlns:p14="http://schemas.microsoft.com/office/powerpoint/2010/main" val="2734317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4265-F96B-4A28-ACA7-6B1E74666E48}"/>
              </a:ext>
            </a:extLst>
          </p:cNvPr>
          <p:cNvSpPr>
            <a:spLocks noGrp="1"/>
          </p:cNvSpPr>
          <p:nvPr>
            <p:ph type="title"/>
          </p:nvPr>
        </p:nvSpPr>
        <p:spPr/>
        <p:txBody>
          <a:bodyPr/>
          <a:lstStyle/>
          <a:p>
            <a:r>
              <a:rPr lang="en-US" dirty="0"/>
              <a:t>Chose a Primary Key</a:t>
            </a:r>
          </a:p>
        </p:txBody>
      </p:sp>
      <p:pic>
        <p:nvPicPr>
          <p:cNvPr id="4" name="Picture 3" descr="Primary Key icon.">
            <a:extLst>
              <a:ext uri="{FF2B5EF4-FFF2-40B4-BE49-F238E27FC236}">
                <a16:creationId xmlns:a16="http://schemas.microsoft.com/office/drawing/2014/main" id="{79F066E5-CE06-4F4D-A6FA-6A888F332C32}"/>
              </a:ext>
            </a:extLst>
          </p:cNvPr>
          <p:cNvPicPr>
            <a:picLocks noChangeAspect="1"/>
          </p:cNvPicPr>
          <p:nvPr/>
        </p:nvPicPr>
        <p:blipFill>
          <a:blip r:embed="rId2"/>
          <a:stretch>
            <a:fillRect/>
          </a:stretch>
        </p:blipFill>
        <p:spPr>
          <a:xfrm>
            <a:off x="2254538" y="1825625"/>
            <a:ext cx="2032650" cy="3200343"/>
          </a:xfrm>
          <a:prstGeom prst="rect">
            <a:avLst/>
          </a:prstGeom>
        </p:spPr>
      </p:pic>
      <p:sp>
        <p:nvSpPr>
          <p:cNvPr id="3" name="Text Placeholder 2">
            <a:extLst>
              <a:ext uri="{FF2B5EF4-FFF2-40B4-BE49-F238E27FC236}">
                <a16:creationId xmlns:a16="http://schemas.microsoft.com/office/drawing/2014/main" id="{5D375521-2FE1-486C-8D9D-CA1325CDAB00}"/>
              </a:ext>
            </a:extLst>
          </p:cNvPr>
          <p:cNvSpPr>
            <a:spLocks noGrp="1"/>
          </p:cNvSpPr>
          <p:nvPr>
            <p:ph type="body" idx="1"/>
          </p:nvPr>
        </p:nvSpPr>
        <p:spPr>
          <a:xfrm>
            <a:off x="5066270" y="1825625"/>
            <a:ext cx="6287530" cy="4351338"/>
          </a:xfrm>
        </p:spPr>
        <p:txBody>
          <a:bodyPr/>
          <a:lstStyle/>
          <a:p>
            <a:r>
              <a:rPr lang="en-US" dirty="0"/>
              <a:t>Need strong primary key to support good database engine performance:</a:t>
            </a:r>
          </a:p>
          <a:p>
            <a:r>
              <a:rPr lang="en-US" dirty="0"/>
              <a:t>Good primary keys must:</a:t>
            </a:r>
          </a:p>
          <a:p>
            <a:pPr lvl="1"/>
            <a:r>
              <a:rPr lang="en-US" dirty="0"/>
              <a:t>Uniquely identify each record,</a:t>
            </a:r>
          </a:p>
          <a:p>
            <a:pPr lvl="1"/>
            <a:r>
              <a:rPr lang="en-US" dirty="0"/>
              <a:t>Not be null,</a:t>
            </a:r>
          </a:p>
          <a:p>
            <a:pPr lvl="1"/>
            <a:r>
              <a:rPr lang="en-US" dirty="0"/>
              <a:t>Exist when the record is created,</a:t>
            </a:r>
          </a:p>
          <a:p>
            <a:pPr lvl="1"/>
            <a:r>
              <a:rPr lang="en-US" dirty="0"/>
              <a:t>Must remain stable,</a:t>
            </a:r>
          </a:p>
          <a:p>
            <a:pPr lvl="1"/>
            <a:r>
              <a:rPr lang="en-US" dirty="0"/>
              <a:t>Be simple and contain as few attributes as possible.</a:t>
            </a:r>
          </a:p>
          <a:p>
            <a:endParaRPr lang="en-US" dirty="0"/>
          </a:p>
        </p:txBody>
      </p:sp>
    </p:spTree>
    <p:extLst>
      <p:ext uri="{BB962C8B-B14F-4D97-AF65-F5344CB8AC3E}">
        <p14:creationId xmlns:p14="http://schemas.microsoft.com/office/powerpoint/2010/main" val="217469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2"/>
          <p:cNvSpPr txBox="1">
            <a:spLocks noGrp="1"/>
          </p:cNvSpPr>
          <p:nvPr>
            <p:ph type="title"/>
          </p:nvPr>
        </p:nvSpPr>
        <p:spPr>
          <a:xfrm>
            <a:off x="838200" y="496887"/>
            <a:ext cx="10515600" cy="1325563"/>
          </a:xfrm>
          <a:prstGeom prst="rect">
            <a:avLst/>
          </a:prstGeom>
          <a:noFill/>
          <a:ln>
            <a:noFill/>
          </a:ln>
        </p:spPr>
        <p:txBody>
          <a:bodyPr spcFirstLastPara="1" wrap="square" lIns="91425" tIns="45700" rIns="91425" bIns="45700" anchor="ctr" anchorCtr="0">
            <a:noAutofit/>
          </a:bodyPr>
          <a:lstStyle/>
          <a:p>
            <a:pPr marL="38100" lvl="0" indent="0" algn="l" rtl="0">
              <a:lnSpc>
                <a:spcPct val="90000"/>
              </a:lnSpc>
              <a:spcBef>
                <a:spcPts val="0"/>
              </a:spcBef>
              <a:spcAft>
                <a:spcPts val="0"/>
              </a:spcAft>
              <a:buSzPts val="4400"/>
              <a:buNone/>
            </a:pPr>
            <a:r>
              <a:rPr lang="en-US"/>
              <a:t>Module Learning Outcomes</a:t>
            </a:r>
            <a:endParaRPr/>
          </a:p>
        </p:txBody>
      </p:sp>
      <p:sp>
        <p:nvSpPr>
          <p:cNvPr id="62" name="Google Shape;62;p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buNone/>
            </a:pPr>
            <a:r>
              <a:rPr lang="en-US" sz="2800" dirty="0"/>
              <a:t>Perform basic tasks in Microsoft Access</a:t>
            </a:r>
          </a:p>
          <a:p>
            <a:pPr marL="38100" lvl="0" indent="0" algn="l" rtl="0">
              <a:lnSpc>
                <a:spcPct val="90000"/>
              </a:lnSpc>
              <a:spcBef>
                <a:spcPts val="750"/>
              </a:spcBef>
              <a:spcAft>
                <a:spcPts val="0"/>
              </a:spcAft>
              <a:buSzPts val="2800"/>
              <a:buNone/>
            </a:pPr>
            <a:endParaRPr sz="2200" dirty="0"/>
          </a:p>
          <a:p>
            <a:pPr marL="932688" indent="-457200">
              <a:spcBef>
                <a:spcPts val="375"/>
              </a:spcBef>
              <a:buNone/>
            </a:pPr>
            <a:r>
              <a:rPr lang="en-US" sz="2400" dirty="0">
                <a:solidFill>
                  <a:schemeClr val="tx1"/>
                </a:solidFill>
                <a:hlinkClick r:id="rId3" action="ppaction://hlinksldjump"/>
              </a:rPr>
              <a:t>12.1: Create database tables</a:t>
            </a:r>
            <a:endParaRPr sz="2400" dirty="0">
              <a:solidFill>
                <a:schemeClr val="tx1"/>
              </a:solidFill>
            </a:endParaRPr>
          </a:p>
          <a:p>
            <a:pPr marL="932688" indent="-457200">
              <a:spcBef>
                <a:spcPts val="375"/>
              </a:spcBef>
              <a:buNone/>
            </a:pPr>
            <a:r>
              <a:rPr lang="en-US" sz="2400" dirty="0">
                <a:solidFill>
                  <a:schemeClr val="tx1"/>
                </a:solidFill>
                <a:hlinkClick r:id="rId4" action="ppaction://hlinksldjump"/>
              </a:rPr>
              <a:t>12.2: Working with fields</a:t>
            </a:r>
            <a:endParaRPr sz="2400" dirty="0">
              <a:solidFill>
                <a:schemeClr val="tx1"/>
              </a:solidFill>
            </a:endParaRPr>
          </a:p>
          <a:p>
            <a:pPr marL="932688" indent="-457200">
              <a:spcBef>
                <a:spcPts val="375"/>
              </a:spcBef>
              <a:buNone/>
            </a:pPr>
            <a:r>
              <a:rPr lang="en-US" sz="2400" dirty="0">
                <a:solidFill>
                  <a:schemeClr val="tx1"/>
                </a:solidFill>
                <a:hlinkClick r:id="rId5" action="ppaction://hlinksldjump"/>
              </a:rPr>
              <a:t>12.3: Setting table primary key</a:t>
            </a:r>
            <a:endParaRPr lang="en-US" sz="2400" dirty="0">
              <a:solidFill>
                <a:schemeClr val="tx1"/>
              </a:solidFill>
            </a:endParaRPr>
          </a:p>
          <a:p>
            <a:pPr marL="932688" indent="-457200">
              <a:spcBef>
                <a:spcPts val="375"/>
              </a:spcBef>
              <a:buNone/>
            </a:pPr>
            <a:r>
              <a:rPr lang="en-US" sz="2400" dirty="0">
                <a:solidFill>
                  <a:schemeClr val="tx1"/>
                </a:solidFill>
                <a:hlinkClick r:id="rId6" action="ppaction://hlinksldjump"/>
              </a:rPr>
              <a:t>12.4: Create indexes</a:t>
            </a:r>
            <a:endParaRPr lang="en-US" sz="2400" dirty="0">
              <a:solidFill>
                <a:schemeClr val="tx1"/>
              </a:solidFill>
            </a:endParaRPr>
          </a:p>
          <a:p>
            <a:pPr marL="932688" lvl="0" indent="-457200" algn="l" rtl="0">
              <a:lnSpc>
                <a:spcPct val="90000"/>
              </a:lnSpc>
              <a:spcBef>
                <a:spcPts val="375"/>
              </a:spcBef>
              <a:spcAft>
                <a:spcPts val="0"/>
              </a:spcAft>
              <a:buSzPts val="2800"/>
              <a:buNone/>
            </a:pPr>
            <a:endParaRPr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4265-F96B-4A28-ACA7-6B1E74666E48}"/>
              </a:ext>
            </a:extLst>
          </p:cNvPr>
          <p:cNvSpPr>
            <a:spLocks noGrp="1"/>
          </p:cNvSpPr>
          <p:nvPr>
            <p:ph type="title"/>
          </p:nvPr>
        </p:nvSpPr>
        <p:spPr/>
        <p:txBody>
          <a:bodyPr/>
          <a:lstStyle/>
          <a:p>
            <a:r>
              <a:rPr lang="en-US" sz="3600" dirty="0">
                <a:solidFill>
                  <a:schemeClr val="tx1"/>
                </a:solidFill>
              </a:rPr>
              <a:t>Set the Primary Key</a:t>
            </a:r>
            <a:endParaRPr lang="en-US" dirty="0"/>
          </a:p>
        </p:txBody>
      </p:sp>
      <p:sp>
        <p:nvSpPr>
          <p:cNvPr id="3" name="Text Placeholder 2">
            <a:extLst>
              <a:ext uri="{FF2B5EF4-FFF2-40B4-BE49-F238E27FC236}">
                <a16:creationId xmlns:a16="http://schemas.microsoft.com/office/drawing/2014/main" id="{5D375521-2FE1-486C-8D9D-CA1325CDAB00}"/>
              </a:ext>
            </a:extLst>
          </p:cNvPr>
          <p:cNvSpPr>
            <a:spLocks noGrp="1"/>
          </p:cNvSpPr>
          <p:nvPr>
            <p:ph type="body" idx="1"/>
          </p:nvPr>
        </p:nvSpPr>
        <p:spPr>
          <a:xfrm>
            <a:off x="838201" y="1825625"/>
            <a:ext cx="6626902" cy="4351338"/>
          </a:xfrm>
        </p:spPr>
        <p:txBody>
          <a:bodyPr/>
          <a:lstStyle/>
          <a:p>
            <a:pPr marL="38100" indent="0">
              <a:buNone/>
            </a:pPr>
            <a:r>
              <a:rPr lang="en-US" sz="2200" dirty="0"/>
              <a:t>Three ways to set primary key</a:t>
            </a:r>
          </a:p>
          <a:p>
            <a:endParaRPr lang="en-US" sz="2200" dirty="0"/>
          </a:p>
          <a:p>
            <a:r>
              <a:rPr lang="en-US" sz="2200" dirty="0"/>
              <a:t>Design view</a:t>
            </a:r>
          </a:p>
          <a:p>
            <a:pPr lvl="1" fontAlgn="base"/>
            <a:r>
              <a:rPr lang="en-US" sz="2000" dirty="0"/>
              <a:t>With the field to be used as the primary key selected, click the Primary Key button key in the Tools group.</a:t>
            </a:r>
          </a:p>
          <a:p>
            <a:pPr lvl="1" fontAlgn="base"/>
            <a:endParaRPr lang="en-US" sz="2000" dirty="0"/>
          </a:p>
          <a:p>
            <a:pPr lvl="1" fontAlgn="base"/>
            <a:r>
              <a:rPr lang="en-US" sz="2000" dirty="0"/>
              <a:t>Right-click the appropriate field and choose Primary Key from the shortcut menu.</a:t>
            </a:r>
          </a:p>
          <a:p>
            <a:pPr lvl="1" fontAlgn="base"/>
            <a:endParaRPr lang="en-US" sz="2000" dirty="0"/>
          </a:p>
          <a:p>
            <a:pPr lvl="1" fontAlgn="base"/>
            <a:r>
              <a:rPr lang="en-US" sz="2000" dirty="0"/>
              <a:t>Allow Access to automatically create the primary key by simply saving the table.</a:t>
            </a:r>
          </a:p>
          <a:p>
            <a:pPr lvl="2"/>
            <a:endParaRPr lang="en-US" dirty="0"/>
          </a:p>
        </p:txBody>
      </p:sp>
      <p:pic>
        <p:nvPicPr>
          <p:cNvPr id="5122" name="Picture 2" descr="Microsoft Access screenshot showing Field One highlighted and Primary Key selected in the menu bar.">
            <a:extLst>
              <a:ext uri="{FF2B5EF4-FFF2-40B4-BE49-F238E27FC236}">
                <a16:creationId xmlns:a16="http://schemas.microsoft.com/office/drawing/2014/main" id="{D787276A-9B53-43A4-8823-34C8DF86A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109724"/>
            <a:ext cx="4038600" cy="263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539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p:txBody>
          <a:bodyPr/>
          <a:lstStyle/>
          <a:p>
            <a:pPr lvl="0"/>
            <a:r>
              <a:rPr lang="en-US" dirty="0"/>
              <a:t>Indexes</a:t>
            </a:r>
          </a:p>
        </p:txBody>
      </p:sp>
    </p:spTree>
    <p:extLst>
      <p:ext uri="{BB962C8B-B14F-4D97-AF65-F5344CB8AC3E}">
        <p14:creationId xmlns:p14="http://schemas.microsoft.com/office/powerpoint/2010/main" val="4248896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dirty="0"/>
              <a:t>Learning Outcomes: </a:t>
            </a:r>
            <a:r>
              <a:rPr lang="en-US" dirty="0">
                <a:solidFill>
                  <a:schemeClr val="tx1"/>
                </a:solidFill>
              </a:rPr>
              <a:t>Indexes</a:t>
            </a:r>
            <a:endParaRPr dirty="0"/>
          </a:p>
        </p:txBody>
      </p:sp>
      <p:sp>
        <p:nvSpPr>
          <p:cNvPr id="73" name="Google Shape;73;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buNone/>
            </a:pPr>
            <a:r>
              <a:rPr lang="en-US" sz="2400" dirty="0"/>
              <a:t>12.4: </a:t>
            </a:r>
            <a:r>
              <a:rPr lang="en-US" sz="2400" dirty="0">
                <a:solidFill>
                  <a:schemeClr val="tx1"/>
                </a:solidFill>
              </a:rPr>
              <a:t>Create Indexes</a:t>
            </a:r>
            <a:endParaRPr sz="2400" dirty="0">
              <a:solidFill>
                <a:schemeClr val="tx1"/>
              </a:solidFill>
            </a:endParaRPr>
          </a:p>
          <a:p>
            <a:pPr marL="582930" lvl="1" indent="0" algn="l" rtl="0">
              <a:lnSpc>
                <a:spcPct val="90000"/>
              </a:lnSpc>
              <a:spcBef>
                <a:spcPts val="375"/>
              </a:spcBef>
              <a:spcAft>
                <a:spcPts val="0"/>
              </a:spcAft>
              <a:buSzPts val="2400"/>
              <a:buNone/>
            </a:pPr>
            <a:r>
              <a:rPr lang="en-US" sz="2200" dirty="0"/>
              <a:t>12.4.1: Define indexes</a:t>
            </a:r>
            <a:endParaRPr dirty="0"/>
          </a:p>
          <a:p>
            <a:pPr marL="582930" lvl="1" indent="0">
              <a:buNone/>
            </a:pPr>
            <a:r>
              <a:rPr lang="en-US" sz="2200" dirty="0"/>
              <a:t>12.4.2: Set the properties of indexes</a:t>
            </a:r>
          </a:p>
          <a:p>
            <a:pPr marL="582930" lvl="1" indent="0">
              <a:buNone/>
            </a:pPr>
            <a:r>
              <a:rPr lang="en-US" sz="2200" dirty="0"/>
              <a:t>12.4.3: Determine when to use an index</a:t>
            </a:r>
          </a:p>
        </p:txBody>
      </p:sp>
    </p:spTree>
    <p:extLst>
      <p:ext uri="{BB962C8B-B14F-4D97-AF65-F5344CB8AC3E}">
        <p14:creationId xmlns:p14="http://schemas.microsoft.com/office/powerpoint/2010/main" val="878093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4628-F5B8-4C3C-88FB-F5A6BBCC3669}"/>
              </a:ext>
            </a:extLst>
          </p:cNvPr>
          <p:cNvSpPr>
            <a:spLocks noGrp="1"/>
          </p:cNvSpPr>
          <p:nvPr>
            <p:ph type="title"/>
          </p:nvPr>
        </p:nvSpPr>
        <p:spPr/>
        <p:txBody>
          <a:bodyPr/>
          <a:lstStyle/>
          <a:p>
            <a:r>
              <a:rPr lang="en-US" sz="3600" dirty="0"/>
              <a:t>Understanding Indexes</a:t>
            </a:r>
            <a:endParaRPr lang="en-US" dirty="0"/>
          </a:p>
        </p:txBody>
      </p:sp>
      <p:sp>
        <p:nvSpPr>
          <p:cNvPr id="3" name="Text Placeholder 2">
            <a:extLst>
              <a:ext uri="{FF2B5EF4-FFF2-40B4-BE49-F238E27FC236}">
                <a16:creationId xmlns:a16="http://schemas.microsoft.com/office/drawing/2014/main" id="{55A5508F-0B71-4B37-9EFB-B464C56D8CE4}"/>
              </a:ext>
            </a:extLst>
          </p:cNvPr>
          <p:cNvSpPr>
            <a:spLocks noGrp="1"/>
          </p:cNvSpPr>
          <p:nvPr>
            <p:ph type="body" idx="1"/>
          </p:nvPr>
        </p:nvSpPr>
        <p:spPr>
          <a:xfrm>
            <a:off x="838200" y="1690690"/>
            <a:ext cx="4438338" cy="4486273"/>
          </a:xfrm>
        </p:spPr>
        <p:txBody>
          <a:bodyPr/>
          <a:lstStyle/>
          <a:p>
            <a:pPr marL="38100" indent="0">
              <a:buNone/>
            </a:pPr>
            <a:r>
              <a:rPr lang="en-US" b="1" dirty="0"/>
              <a:t>Index Definition: </a:t>
            </a:r>
          </a:p>
          <a:p>
            <a:pPr marL="38100" indent="0">
              <a:buNone/>
            </a:pPr>
            <a:r>
              <a:rPr lang="en-US" dirty="0"/>
              <a:t>Data structure designed to improve the speed of data retrieval. </a:t>
            </a:r>
          </a:p>
        </p:txBody>
      </p:sp>
      <p:pic>
        <p:nvPicPr>
          <p:cNvPr id="8" name="Graphic 7" descr="Research">
            <a:extLst>
              <a:ext uri="{FF2B5EF4-FFF2-40B4-BE49-F238E27FC236}">
                <a16:creationId xmlns:a16="http://schemas.microsoft.com/office/drawing/2014/main" id="{5FD60306-2445-4C07-90D1-936D8CDD8A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9234" y="3628869"/>
            <a:ext cx="1876269" cy="1876269"/>
          </a:xfrm>
          <a:prstGeom prst="rect">
            <a:avLst/>
          </a:prstGeom>
        </p:spPr>
      </p:pic>
      <p:sp>
        <p:nvSpPr>
          <p:cNvPr id="4" name="Text Placeholder 2">
            <a:extLst>
              <a:ext uri="{FF2B5EF4-FFF2-40B4-BE49-F238E27FC236}">
                <a16:creationId xmlns:a16="http://schemas.microsoft.com/office/drawing/2014/main" id="{A3CFEE21-DDC3-4EF2-B5D0-99226D286948}"/>
              </a:ext>
            </a:extLst>
          </p:cNvPr>
          <p:cNvSpPr txBox="1">
            <a:spLocks/>
          </p:cNvSpPr>
          <p:nvPr/>
        </p:nvSpPr>
        <p:spPr>
          <a:xfrm>
            <a:off x="5410200" y="1690690"/>
            <a:ext cx="6327098" cy="4351338"/>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342900" marR="0" lvl="0" indent="-304800" algn="l" rtl="0" eaLnBrk="1" hangingPunct="1">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eaLnBrk="1" hangingPunct="1">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eaLnBrk="1" hangingPunct="1">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marL="38100" indent="0" fontAlgn="base">
              <a:buFont typeface="Arial"/>
              <a:buNone/>
            </a:pPr>
            <a:r>
              <a:rPr lang="en-US" b="1" dirty="0"/>
              <a:t>Index Properties</a:t>
            </a:r>
          </a:p>
          <a:p>
            <a:pPr fontAlgn="base"/>
            <a:r>
              <a:rPr lang="en-US" dirty="0"/>
              <a:t>Indexes in Access have properties too.</a:t>
            </a:r>
          </a:p>
          <a:p>
            <a:pPr fontAlgn="base"/>
            <a:endParaRPr lang="en-US" dirty="0"/>
          </a:p>
          <a:p>
            <a:pPr lvl="1" fontAlgn="base"/>
            <a:r>
              <a:rPr lang="en-US" b="1" dirty="0"/>
              <a:t>Primary.</a:t>
            </a:r>
            <a:r>
              <a:rPr lang="en-US" dirty="0"/>
              <a:t> This property, when set to Yes, tells Access to use it as the table’s primary key.</a:t>
            </a:r>
          </a:p>
          <a:p>
            <a:pPr lvl="1" fontAlgn="base"/>
            <a:endParaRPr lang="en-US" dirty="0"/>
          </a:p>
          <a:p>
            <a:pPr lvl="1" fontAlgn="base"/>
            <a:r>
              <a:rPr lang="en-US" b="1" dirty="0"/>
              <a:t>Unique.</a:t>
            </a:r>
            <a:r>
              <a:rPr lang="en-US" dirty="0"/>
              <a:t> This property requires that the index is unique within the table.</a:t>
            </a:r>
          </a:p>
          <a:p>
            <a:pPr lvl="1" fontAlgn="base"/>
            <a:endParaRPr lang="en-US" dirty="0"/>
          </a:p>
          <a:p>
            <a:pPr lvl="1" fontAlgn="base"/>
            <a:r>
              <a:rPr lang="en-US" b="1" dirty="0"/>
              <a:t>Ignore Nulls.</a:t>
            </a:r>
            <a:r>
              <a:rPr lang="en-US" dirty="0"/>
              <a:t> If the index field of a record contains a null value, Access does not know how to handle the record. This property tells Access to ignore such records.</a:t>
            </a:r>
          </a:p>
          <a:p>
            <a:endParaRPr lang="en-US" dirty="0"/>
          </a:p>
        </p:txBody>
      </p:sp>
    </p:spTree>
    <p:extLst>
      <p:ext uri="{BB962C8B-B14F-4D97-AF65-F5344CB8AC3E}">
        <p14:creationId xmlns:p14="http://schemas.microsoft.com/office/powerpoint/2010/main" val="2657944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E6B2-D63A-4F24-94F8-20160102BB83}"/>
              </a:ext>
            </a:extLst>
          </p:cNvPr>
          <p:cNvSpPr>
            <a:spLocks noGrp="1"/>
          </p:cNvSpPr>
          <p:nvPr>
            <p:ph type="title"/>
          </p:nvPr>
        </p:nvSpPr>
        <p:spPr/>
        <p:txBody>
          <a:bodyPr/>
          <a:lstStyle/>
          <a:p>
            <a:r>
              <a:rPr lang="en-US" sz="3600" dirty="0"/>
              <a:t>When to Use an Index</a:t>
            </a:r>
            <a:endParaRPr lang="en-US" dirty="0"/>
          </a:p>
        </p:txBody>
      </p:sp>
      <p:sp>
        <p:nvSpPr>
          <p:cNvPr id="3" name="Text Placeholder 2">
            <a:extLst>
              <a:ext uri="{FF2B5EF4-FFF2-40B4-BE49-F238E27FC236}">
                <a16:creationId xmlns:a16="http://schemas.microsoft.com/office/drawing/2014/main" id="{8DC94DA5-F88D-4933-9C51-D525AE4A5AF9}"/>
              </a:ext>
            </a:extLst>
          </p:cNvPr>
          <p:cNvSpPr>
            <a:spLocks noGrp="1"/>
          </p:cNvSpPr>
          <p:nvPr>
            <p:ph type="body" idx="1"/>
          </p:nvPr>
        </p:nvSpPr>
        <p:spPr/>
        <p:txBody>
          <a:bodyPr/>
          <a:lstStyle/>
          <a:p>
            <a:r>
              <a:rPr lang="en-US" dirty="0"/>
              <a:t>Advantages: Improves speed of data retrieval</a:t>
            </a:r>
          </a:p>
          <a:p>
            <a:pPr lvl="1"/>
            <a:r>
              <a:rPr lang="en-US" dirty="0"/>
              <a:t>Larger tables</a:t>
            </a:r>
          </a:p>
          <a:p>
            <a:pPr lvl="1"/>
            <a:r>
              <a:rPr lang="en-US" dirty="0"/>
              <a:t>Tables frequently queried</a:t>
            </a:r>
          </a:p>
          <a:p>
            <a:endParaRPr lang="en-US" dirty="0"/>
          </a:p>
          <a:p>
            <a:r>
              <a:rPr lang="en-US" dirty="0"/>
              <a:t>Drawbacks:</a:t>
            </a:r>
          </a:p>
          <a:p>
            <a:pPr lvl="1"/>
            <a:r>
              <a:rPr lang="en-US" sz="2000" dirty="0"/>
              <a:t>Adds metadata to database. </a:t>
            </a:r>
          </a:p>
          <a:p>
            <a:pPr lvl="1"/>
            <a:r>
              <a:rPr lang="en-US" sz="2000" dirty="0"/>
              <a:t>Increases size and disk space requirements. </a:t>
            </a:r>
          </a:p>
          <a:p>
            <a:pPr lvl="1"/>
            <a:r>
              <a:rPr lang="en-US" sz="2000" dirty="0"/>
              <a:t>New record is added to an indexed table, there is a slight performance hit</a:t>
            </a:r>
          </a:p>
          <a:p>
            <a:pPr lvl="2"/>
            <a:r>
              <a:rPr lang="en-US" sz="1700" dirty="0"/>
              <a:t>For 20 indexes on a table, Access will make 20 adjustments when a new record is added or subtracted. </a:t>
            </a:r>
          </a:p>
          <a:p>
            <a:pPr lvl="1"/>
            <a:r>
              <a:rPr lang="en-US" sz="2000" dirty="0"/>
              <a:t>Avoid indexing on smaller tables or tables not frequently queried.</a:t>
            </a:r>
          </a:p>
        </p:txBody>
      </p:sp>
    </p:spTree>
    <p:extLst>
      <p:ext uri="{BB962C8B-B14F-4D97-AF65-F5344CB8AC3E}">
        <p14:creationId xmlns:p14="http://schemas.microsoft.com/office/powerpoint/2010/main" val="1010229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1F13-B161-49DA-BA4C-43331C47AAB6}"/>
              </a:ext>
            </a:extLst>
          </p:cNvPr>
          <p:cNvSpPr>
            <a:spLocks noGrp="1"/>
          </p:cNvSpPr>
          <p:nvPr>
            <p:ph type="title"/>
          </p:nvPr>
        </p:nvSpPr>
        <p:spPr/>
        <p:txBody>
          <a:bodyPr/>
          <a:lstStyle/>
          <a:p>
            <a:r>
              <a:rPr lang="en-US" dirty="0"/>
              <a:t>Practice Question 2 </a:t>
            </a:r>
          </a:p>
        </p:txBody>
      </p:sp>
      <p:sp>
        <p:nvSpPr>
          <p:cNvPr id="3" name="Text Placeholder 2">
            <a:extLst>
              <a:ext uri="{FF2B5EF4-FFF2-40B4-BE49-F238E27FC236}">
                <a16:creationId xmlns:a16="http://schemas.microsoft.com/office/drawing/2014/main" id="{F7F37A9E-CF48-45F1-930D-FDE00979DDE9}"/>
              </a:ext>
            </a:extLst>
          </p:cNvPr>
          <p:cNvSpPr>
            <a:spLocks noGrp="1"/>
          </p:cNvSpPr>
          <p:nvPr>
            <p:ph type="body" idx="1"/>
          </p:nvPr>
        </p:nvSpPr>
        <p:spPr/>
        <p:txBody>
          <a:bodyPr/>
          <a:lstStyle/>
          <a:p>
            <a:pPr marL="38100" indent="0">
              <a:buNone/>
            </a:pPr>
            <a:r>
              <a:rPr lang="en-US" sz="2400" dirty="0"/>
              <a:t>Yazmin has a large database filled with many records and fields. She needs to speed up the return time for her queries. How does she make her database ‘faster’?</a:t>
            </a:r>
          </a:p>
          <a:p>
            <a:pPr marL="38100" indent="0">
              <a:buNone/>
            </a:pPr>
            <a:endParaRPr lang="en-US" sz="2400" dirty="0"/>
          </a:p>
          <a:p>
            <a:pPr marL="857250" lvl="1" indent="-457200">
              <a:lnSpc>
                <a:spcPct val="100000"/>
              </a:lnSpc>
              <a:buFont typeface="+mj-lt"/>
              <a:buAutoNum type="alphaUcPeriod"/>
            </a:pPr>
            <a:r>
              <a:rPr lang="en-US" sz="2000" dirty="0"/>
              <a:t>Adds more types of field properties.</a:t>
            </a:r>
          </a:p>
          <a:p>
            <a:pPr marL="857250" lvl="1" indent="-457200">
              <a:lnSpc>
                <a:spcPct val="100000"/>
              </a:lnSpc>
              <a:buFont typeface="+mj-lt"/>
              <a:buAutoNum type="alphaUcPeriod"/>
            </a:pPr>
            <a:r>
              <a:rPr lang="en-US" sz="2000" dirty="0"/>
              <a:t>Adds indexes to her database.</a:t>
            </a:r>
          </a:p>
          <a:p>
            <a:pPr marL="857250" lvl="1" indent="-457200">
              <a:lnSpc>
                <a:spcPct val="100000"/>
              </a:lnSpc>
              <a:buFont typeface="+mj-lt"/>
              <a:buAutoNum type="alphaUcPeriod"/>
            </a:pPr>
            <a:r>
              <a:rPr lang="en-US" sz="2000" dirty="0"/>
              <a:t>Resets the primary key.</a:t>
            </a:r>
          </a:p>
          <a:p>
            <a:pPr marL="857250" lvl="1" indent="-457200">
              <a:lnSpc>
                <a:spcPct val="100000"/>
              </a:lnSpc>
              <a:buFont typeface="+mj-lt"/>
              <a:buAutoNum type="alphaUcPeriod"/>
            </a:pPr>
            <a:r>
              <a:rPr lang="en-US" sz="2000" dirty="0"/>
              <a:t>Adds more data </a:t>
            </a:r>
            <a:r>
              <a:rPr lang="en-US" sz="2000"/>
              <a:t>to database.</a:t>
            </a:r>
            <a:endParaRPr lang="en-US" sz="2000" dirty="0"/>
          </a:p>
          <a:p>
            <a:pPr lvl="1">
              <a:lnSpc>
                <a:spcPct val="150000"/>
              </a:lnSpc>
            </a:pPr>
            <a:endParaRPr lang="en-US" dirty="0"/>
          </a:p>
        </p:txBody>
      </p:sp>
    </p:spTree>
    <p:extLst>
      <p:ext uri="{BB962C8B-B14F-4D97-AF65-F5344CB8AC3E}">
        <p14:creationId xmlns:p14="http://schemas.microsoft.com/office/powerpoint/2010/main" val="409158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5C36-F696-4CB7-BB77-B3A4F7DC2981}"/>
              </a:ext>
            </a:extLst>
          </p:cNvPr>
          <p:cNvSpPr>
            <a:spLocks noGrp="1"/>
          </p:cNvSpPr>
          <p:nvPr>
            <p:ph type="title"/>
          </p:nvPr>
        </p:nvSpPr>
        <p:spPr/>
        <p:txBody>
          <a:bodyPr/>
          <a:lstStyle/>
          <a:p>
            <a:r>
              <a:rPr lang="en-US" dirty="0"/>
              <a:t>Class Discussion: Database vs Excel</a:t>
            </a:r>
          </a:p>
        </p:txBody>
      </p:sp>
      <p:sp>
        <p:nvSpPr>
          <p:cNvPr id="3" name="Text Placeholder 2">
            <a:extLst>
              <a:ext uri="{FF2B5EF4-FFF2-40B4-BE49-F238E27FC236}">
                <a16:creationId xmlns:a16="http://schemas.microsoft.com/office/drawing/2014/main" id="{DDBF7508-E712-4D9F-98A3-89409009114A}"/>
              </a:ext>
            </a:extLst>
          </p:cNvPr>
          <p:cNvSpPr>
            <a:spLocks noGrp="1"/>
          </p:cNvSpPr>
          <p:nvPr>
            <p:ph type="body" idx="1"/>
          </p:nvPr>
        </p:nvSpPr>
        <p:spPr>
          <a:xfrm>
            <a:off x="838200" y="1565032"/>
            <a:ext cx="10515600" cy="4611932"/>
          </a:xfrm>
        </p:spPr>
        <p:txBody>
          <a:bodyPr/>
          <a:lstStyle/>
          <a:p>
            <a:pPr marL="38100" indent="0">
              <a:buNone/>
            </a:pPr>
            <a:endParaRPr lang="en-US" dirty="0"/>
          </a:p>
          <a:p>
            <a:pPr marL="38100" indent="0">
              <a:buNone/>
            </a:pPr>
            <a:r>
              <a:rPr lang="en-US" dirty="0"/>
              <a:t>This first module on Access has given you a beginning idea how to create a database. Some of the examples used were for customer contact information, product data, sales number, etc.  In previous modules, Excel was shown to do similar things as an Access database and even looks similar in some regards. Think about and discuss the next questions with your classmates. </a:t>
            </a:r>
          </a:p>
          <a:p>
            <a:pPr marL="38100" indent="0">
              <a:buNone/>
            </a:pPr>
            <a:endParaRPr lang="en-US" dirty="0"/>
          </a:p>
          <a:p>
            <a:pPr marL="38100" indent="0">
              <a:buNone/>
            </a:pPr>
            <a:r>
              <a:rPr lang="en-US" dirty="0"/>
              <a:t>Discuss the following: </a:t>
            </a:r>
          </a:p>
          <a:p>
            <a:pPr lvl="2">
              <a:lnSpc>
                <a:spcPct val="100000"/>
              </a:lnSpc>
            </a:pPr>
            <a:r>
              <a:rPr lang="en-US" sz="1800" dirty="0"/>
              <a:t>Do you think you will use Access or Excel more frequently? Why?</a:t>
            </a:r>
          </a:p>
          <a:p>
            <a:pPr lvl="2">
              <a:lnSpc>
                <a:spcPct val="100000"/>
              </a:lnSpc>
            </a:pPr>
            <a:r>
              <a:rPr lang="en-US" sz="1800" dirty="0"/>
              <a:t>What are the benefits to setting up and using an Access database?</a:t>
            </a:r>
          </a:p>
          <a:p>
            <a:pPr lvl="2">
              <a:lnSpc>
                <a:spcPct val="100000"/>
              </a:lnSpc>
            </a:pPr>
            <a:r>
              <a:rPr lang="en-US" sz="1800" dirty="0"/>
              <a:t>What are more examples of when databases are used in business?</a:t>
            </a:r>
          </a:p>
          <a:p>
            <a:pPr lvl="2">
              <a:lnSpc>
                <a:spcPct val="100000"/>
              </a:lnSpc>
            </a:pPr>
            <a:r>
              <a:rPr lang="en-US" sz="1800" dirty="0"/>
              <a:t>How can you create a database and keep it updated with current data?</a:t>
            </a:r>
          </a:p>
          <a:p>
            <a:pPr lvl="2">
              <a:lnSpc>
                <a:spcPct val="100000"/>
              </a:lnSpc>
            </a:pPr>
            <a:r>
              <a:rPr lang="en-US" sz="1800" dirty="0"/>
              <a:t>What questions do you have about databases? How can you find the answers?</a:t>
            </a:r>
          </a:p>
          <a:p>
            <a:pPr lvl="2">
              <a:lnSpc>
                <a:spcPct val="100000"/>
              </a:lnSpc>
            </a:pPr>
            <a:endParaRPr lang="en-US" sz="1800" dirty="0"/>
          </a:p>
          <a:p>
            <a:pPr>
              <a:lnSpc>
                <a:spcPct val="200000"/>
              </a:lnSpc>
            </a:pPr>
            <a:endParaRPr lang="en-US" dirty="0"/>
          </a:p>
          <a:p>
            <a:pPr marL="38100" indent="0">
              <a:lnSpc>
                <a:spcPct val="200000"/>
              </a:lnSpc>
              <a:buNone/>
            </a:pPr>
            <a:endParaRPr lang="en-US" dirty="0"/>
          </a:p>
        </p:txBody>
      </p:sp>
    </p:spTree>
    <p:extLst>
      <p:ext uri="{BB962C8B-B14F-4D97-AF65-F5344CB8AC3E}">
        <p14:creationId xmlns:p14="http://schemas.microsoft.com/office/powerpoint/2010/main" val="586487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EF67-F533-4495-A81C-0FAE920D550F}"/>
              </a:ext>
            </a:extLst>
          </p:cNvPr>
          <p:cNvSpPr>
            <a:spLocks noGrp="1"/>
          </p:cNvSpPr>
          <p:nvPr>
            <p:ph type="title"/>
          </p:nvPr>
        </p:nvSpPr>
        <p:spPr/>
        <p:txBody>
          <a:bodyPr/>
          <a:lstStyle/>
          <a:p>
            <a:r>
              <a:rPr lang="en-US" dirty="0"/>
              <a:t>Class Activity: Create Movie Database</a:t>
            </a:r>
          </a:p>
        </p:txBody>
      </p:sp>
      <p:sp>
        <p:nvSpPr>
          <p:cNvPr id="3" name="Text Placeholder 2">
            <a:extLst>
              <a:ext uri="{FF2B5EF4-FFF2-40B4-BE49-F238E27FC236}">
                <a16:creationId xmlns:a16="http://schemas.microsoft.com/office/drawing/2014/main" id="{D17948AF-5AE2-49F8-99F8-CCF881EA37D1}"/>
              </a:ext>
            </a:extLst>
          </p:cNvPr>
          <p:cNvSpPr>
            <a:spLocks noGrp="1"/>
          </p:cNvSpPr>
          <p:nvPr>
            <p:ph type="body" idx="1"/>
          </p:nvPr>
        </p:nvSpPr>
        <p:spPr>
          <a:xfrm>
            <a:off x="838200" y="1512277"/>
            <a:ext cx="10515600" cy="4664686"/>
          </a:xfrm>
        </p:spPr>
        <p:txBody>
          <a:bodyPr/>
          <a:lstStyle/>
          <a:p>
            <a:pPr marL="38100" lvl="0" indent="0">
              <a:buNone/>
            </a:pPr>
            <a:r>
              <a:rPr lang="en-US" dirty="0"/>
              <a:t>This activity is to create a simple movie database of classmates’ favorite movies. Follow the instructions and at the end you will have a movie database.</a:t>
            </a:r>
          </a:p>
          <a:p>
            <a:pPr marL="38100" lvl="0" indent="0">
              <a:buNone/>
            </a:pPr>
            <a:r>
              <a:rPr lang="en-US" dirty="0"/>
              <a:t>Instructions </a:t>
            </a:r>
          </a:p>
          <a:p>
            <a:pPr marL="800100" lvl="1" indent="-304800">
              <a:spcBef>
                <a:spcPts val="750"/>
              </a:spcBef>
              <a:buSzPts val="2800"/>
            </a:pPr>
            <a:r>
              <a:rPr lang="en-US" sz="1700" dirty="0"/>
              <a:t>Get into groups </a:t>
            </a:r>
            <a:r>
              <a:rPr lang="en-US" sz="1700"/>
              <a:t>of 6–8</a:t>
            </a:r>
            <a:r>
              <a:rPr lang="en-US" sz="1700" dirty="0"/>
              <a:t>.</a:t>
            </a:r>
          </a:p>
          <a:p>
            <a:pPr marL="800100" lvl="1" indent="-304800">
              <a:spcBef>
                <a:spcPts val="750"/>
              </a:spcBef>
              <a:buSzPts val="2800"/>
            </a:pPr>
            <a:r>
              <a:rPr lang="en-US" sz="1700" dirty="0"/>
              <a:t>Open Access &gt; Create blank database &gt; Rename new table to Movies</a:t>
            </a:r>
          </a:p>
          <a:p>
            <a:pPr marL="800100" lvl="1" indent="-304800">
              <a:spcBef>
                <a:spcPts val="750"/>
              </a:spcBef>
              <a:buSzPts val="2800"/>
            </a:pPr>
            <a:r>
              <a:rPr lang="en-US" sz="1700" dirty="0"/>
              <a:t>Go around group and ask for one or two of their favorite movies &gt; </a:t>
            </a:r>
          </a:p>
          <a:p>
            <a:pPr marL="800100" lvl="1" indent="-304800">
              <a:spcBef>
                <a:spcPts val="750"/>
              </a:spcBef>
              <a:buSzPts val="2800"/>
            </a:pPr>
            <a:r>
              <a:rPr lang="en-US" sz="1700" dirty="0"/>
              <a:t>In the ID think of a relevant ID name and enter it</a:t>
            </a:r>
          </a:p>
          <a:p>
            <a:pPr marL="800100" lvl="1" indent="-304800">
              <a:spcBef>
                <a:spcPts val="750"/>
              </a:spcBef>
              <a:buSzPts val="2800"/>
            </a:pPr>
            <a:r>
              <a:rPr lang="en-US" sz="1700" dirty="0"/>
              <a:t>In first field after ID select field type &gt; enter movie title</a:t>
            </a:r>
          </a:p>
          <a:p>
            <a:pPr marL="800100" lvl="1" indent="-304800">
              <a:spcBef>
                <a:spcPts val="750"/>
              </a:spcBef>
              <a:buSzPts val="2800"/>
            </a:pPr>
            <a:r>
              <a:rPr lang="en-US" sz="1700" dirty="0"/>
              <a:t>Continue until 20+ movies are listed &gt; Save, keep to be used in the next module’s activity </a:t>
            </a:r>
          </a:p>
          <a:p>
            <a:pPr marL="152400" indent="0">
              <a:buNone/>
            </a:pPr>
            <a:r>
              <a:rPr lang="en-US" dirty="0"/>
              <a:t>Questions to ask afterwards:</a:t>
            </a:r>
          </a:p>
          <a:p>
            <a:pPr marL="800100" lvl="1" indent="-304800">
              <a:spcBef>
                <a:spcPts val="750"/>
              </a:spcBef>
              <a:buSzPts val="2800"/>
            </a:pPr>
            <a:r>
              <a:rPr lang="en-US" sz="1700" dirty="0"/>
              <a:t>Did you find doing this activity easy or difficult? Why?</a:t>
            </a:r>
          </a:p>
          <a:p>
            <a:pPr marL="800100" lvl="1" indent="-304800">
              <a:spcBef>
                <a:spcPts val="750"/>
              </a:spcBef>
              <a:buSzPts val="2800"/>
            </a:pPr>
            <a:r>
              <a:rPr lang="en-US" sz="1700" dirty="0"/>
              <a:t>What types of problems did you run into making this database?</a:t>
            </a:r>
          </a:p>
          <a:p>
            <a:pPr marL="800100" lvl="1" indent="-304800">
              <a:spcBef>
                <a:spcPts val="750"/>
              </a:spcBef>
              <a:buSzPts val="2800"/>
            </a:pPr>
            <a:r>
              <a:rPr lang="en-US" sz="1700" dirty="0"/>
              <a:t>What types of insights did you discover by making this database?</a:t>
            </a:r>
          </a:p>
          <a:p>
            <a:pPr marL="38100" indent="0">
              <a:buNone/>
            </a:pPr>
            <a:r>
              <a:rPr lang="en-US" dirty="0"/>
              <a:t>Share your findings with your classmates.</a:t>
            </a:r>
          </a:p>
        </p:txBody>
      </p:sp>
    </p:spTree>
    <p:extLst>
      <p:ext uri="{BB962C8B-B14F-4D97-AF65-F5344CB8AC3E}">
        <p14:creationId xmlns:p14="http://schemas.microsoft.com/office/powerpoint/2010/main" val="1956832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ick Review" title="Slide 10"/>
          <p:cNvSpPr>
            <a:spLocks noGrp="1"/>
          </p:cNvSpPr>
          <p:nvPr>
            <p:ph type="title"/>
          </p:nvPr>
        </p:nvSpPr>
        <p:spPr/>
        <p:txBody>
          <a:bodyPr/>
          <a:lstStyle/>
          <a:p>
            <a:r>
              <a:rPr lang="en-US" dirty="0"/>
              <a:t>Quick Review</a:t>
            </a:r>
          </a:p>
        </p:txBody>
      </p:sp>
      <p:sp>
        <p:nvSpPr>
          <p:cNvPr id="3" name="Content Placeholder 2" descr="Can you create a new workbook with more than one worksheet? Are you able to sort and filter data in a table? How do you use the COUNTIF and the IF functions? Do you know how to create a clustered column chart and modify its style? Are you able to correctly create and apply conditional formatting? Are you able to change page layout orientation? And change margins?" title="Slide 10"/>
          <p:cNvSpPr>
            <a:spLocks noGrp="1"/>
          </p:cNvSpPr>
          <p:nvPr>
            <p:ph type="body" idx="1"/>
          </p:nvPr>
        </p:nvSpPr>
        <p:spPr/>
        <p:txBody>
          <a:bodyPr/>
          <a:lstStyle/>
          <a:p>
            <a:r>
              <a:rPr lang="en-US" dirty="0"/>
              <a:t>Can you create a blank database, name it and save it on your computer?</a:t>
            </a:r>
          </a:p>
          <a:p>
            <a:r>
              <a:rPr lang="en-US" dirty="0"/>
              <a:t>Are you able to talk about the role of tables in Access?</a:t>
            </a:r>
          </a:p>
          <a:p>
            <a:r>
              <a:rPr lang="en-US" dirty="0"/>
              <a:t>Can you differentiate among types of tables?</a:t>
            </a:r>
          </a:p>
          <a:p>
            <a:r>
              <a:rPr lang="en-US" dirty="0"/>
              <a:t>How do you create a new table?</a:t>
            </a:r>
          </a:p>
          <a:p>
            <a:r>
              <a:rPr lang="en-US" dirty="0"/>
              <a:t>Do you understand field properties?</a:t>
            </a:r>
          </a:p>
          <a:p>
            <a:r>
              <a:rPr lang="en-US" dirty="0"/>
              <a:t>Can you define field names and data types?</a:t>
            </a:r>
          </a:p>
          <a:p>
            <a:r>
              <a:rPr lang="en-US" dirty="0"/>
              <a:t>What is a primary key? </a:t>
            </a:r>
          </a:p>
          <a:p>
            <a:r>
              <a:rPr lang="en-US" dirty="0"/>
              <a:t>How do you choose a primary key and set one?</a:t>
            </a:r>
          </a:p>
          <a:p>
            <a:r>
              <a:rPr lang="en-US" dirty="0"/>
              <a:t>Do you understand indexes?</a:t>
            </a:r>
          </a:p>
          <a:p>
            <a:r>
              <a:rPr lang="en-US" dirty="0"/>
              <a:t>Can you set the properties of indexes?</a:t>
            </a:r>
          </a:p>
          <a:p>
            <a:r>
              <a:rPr lang="en-US" dirty="0"/>
              <a:t>Can you determine when to use and index?</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7102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p:txBody>
          <a:bodyPr/>
          <a:lstStyle/>
          <a:p>
            <a:pPr lvl="0"/>
            <a:r>
              <a:rPr lang="en-US" dirty="0"/>
              <a:t>Creating Database Tables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dirty="0"/>
              <a:t>Learning Outcomes: </a:t>
            </a:r>
            <a:r>
              <a:rPr lang="en-US" dirty="0">
                <a:solidFill>
                  <a:schemeClr val="tx1"/>
                </a:solidFill>
              </a:rPr>
              <a:t>Creating Database Tables</a:t>
            </a:r>
            <a:endParaRPr dirty="0"/>
          </a:p>
        </p:txBody>
      </p:sp>
      <p:sp>
        <p:nvSpPr>
          <p:cNvPr id="73" name="Google Shape;73;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buNone/>
            </a:pPr>
            <a:r>
              <a:rPr lang="en-US" sz="2400" dirty="0"/>
              <a:t>12.1: </a:t>
            </a:r>
            <a:r>
              <a:rPr lang="en-US" sz="2400" dirty="0">
                <a:solidFill>
                  <a:schemeClr val="tx1"/>
                </a:solidFill>
              </a:rPr>
              <a:t>Create database tables</a:t>
            </a:r>
            <a:endParaRPr sz="2400" dirty="0">
              <a:solidFill>
                <a:schemeClr val="tx1"/>
              </a:solidFill>
            </a:endParaRPr>
          </a:p>
          <a:p>
            <a:pPr marL="582930" lvl="1" indent="0">
              <a:buNone/>
            </a:pPr>
            <a:r>
              <a:rPr lang="en-US" sz="2200" dirty="0"/>
              <a:t>12.1.1: </a:t>
            </a:r>
            <a:r>
              <a:rPr lang="en-US" sz="2200" dirty="0">
                <a:solidFill>
                  <a:schemeClr val="tx1"/>
                </a:solidFill>
              </a:rPr>
              <a:t>Create a blank database</a:t>
            </a:r>
          </a:p>
          <a:p>
            <a:pPr marL="582930" lvl="1" indent="0">
              <a:buNone/>
            </a:pPr>
            <a:r>
              <a:rPr lang="en-US" sz="2200" dirty="0">
                <a:solidFill>
                  <a:schemeClr val="tx1"/>
                </a:solidFill>
              </a:rPr>
              <a:t>12.1.2: Name the database and location</a:t>
            </a:r>
          </a:p>
          <a:p>
            <a:pPr marL="582930" lvl="1" indent="0">
              <a:buNone/>
            </a:pPr>
            <a:r>
              <a:rPr lang="en-US" sz="2200" dirty="0"/>
              <a:t>12.1.3: </a:t>
            </a:r>
            <a:r>
              <a:rPr lang="en-US" sz="2200" dirty="0">
                <a:solidFill>
                  <a:schemeClr val="tx1"/>
                </a:solidFill>
              </a:rPr>
              <a:t>Discuss the role of tables in Access</a:t>
            </a:r>
          </a:p>
          <a:p>
            <a:pPr marL="582930" lvl="1" indent="0">
              <a:buNone/>
            </a:pPr>
            <a:r>
              <a:rPr lang="en-US" sz="2200" dirty="0">
                <a:solidFill>
                  <a:schemeClr val="tx1"/>
                </a:solidFill>
              </a:rPr>
              <a:t>12.1.4: Differentiate among types of tables</a:t>
            </a:r>
            <a:endParaRPr lang="en-US" sz="2200" dirty="0"/>
          </a:p>
          <a:p>
            <a:pPr marL="582930" lvl="1" indent="0">
              <a:buNone/>
            </a:pPr>
            <a:r>
              <a:rPr lang="en-US" sz="2200" dirty="0"/>
              <a:t>12.1.5: </a:t>
            </a:r>
            <a:r>
              <a:rPr lang="en-US" sz="2200" dirty="0">
                <a:solidFill>
                  <a:schemeClr val="tx1"/>
                </a:solidFill>
              </a:rPr>
              <a:t>Create a new table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E4D8A9-5576-49BE-BE1B-71B97872935F}"/>
              </a:ext>
            </a:extLst>
          </p:cNvPr>
          <p:cNvSpPr>
            <a:spLocks noGrp="1"/>
          </p:cNvSpPr>
          <p:nvPr>
            <p:ph type="title"/>
          </p:nvPr>
        </p:nvSpPr>
        <p:spPr/>
        <p:txBody>
          <a:bodyPr/>
          <a:lstStyle/>
          <a:p>
            <a:r>
              <a:rPr lang="en-US" sz="3600" dirty="0">
                <a:solidFill>
                  <a:schemeClr val="tx1"/>
                </a:solidFill>
              </a:rPr>
              <a:t>Blank Database</a:t>
            </a:r>
            <a:endParaRPr lang="en-US" dirty="0"/>
          </a:p>
        </p:txBody>
      </p:sp>
      <p:sp>
        <p:nvSpPr>
          <p:cNvPr id="6" name="Text Placeholder 5">
            <a:extLst>
              <a:ext uri="{FF2B5EF4-FFF2-40B4-BE49-F238E27FC236}">
                <a16:creationId xmlns:a16="http://schemas.microsoft.com/office/drawing/2014/main" id="{8A707C35-4A06-41AF-BF56-A5DE5F19C592}"/>
              </a:ext>
            </a:extLst>
          </p:cNvPr>
          <p:cNvSpPr>
            <a:spLocks noGrp="1"/>
          </p:cNvSpPr>
          <p:nvPr>
            <p:ph type="body" idx="1"/>
          </p:nvPr>
        </p:nvSpPr>
        <p:spPr>
          <a:xfrm>
            <a:off x="838200" y="1825626"/>
            <a:ext cx="5226447" cy="1271470"/>
          </a:xfrm>
        </p:spPr>
        <p:txBody>
          <a:bodyPr/>
          <a:lstStyle/>
          <a:p>
            <a:pPr marL="38100" indent="0">
              <a:buNone/>
            </a:pPr>
            <a:r>
              <a:rPr lang="en-US" b="1" dirty="0"/>
              <a:t>Method 1</a:t>
            </a:r>
          </a:p>
          <a:p>
            <a:r>
              <a:rPr lang="en-US" dirty="0"/>
              <a:t>Create Blank Database</a:t>
            </a:r>
          </a:p>
        </p:txBody>
      </p:sp>
      <p:sp>
        <p:nvSpPr>
          <p:cNvPr id="8" name="Text Placeholder 7">
            <a:extLst>
              <a:ext uri="{FF2B5EF4-FFF2-40B4-BE49-F238E27FC236}">
                <a16:creationId xmlns:a16="http://schemas.microsoft.com/office/drawing/2014/main" id="{1BB8972A-9EB4-48AE-8859-2FF03C5238F0}"/>
              </a:ext>
            </a:extLst>
          </p:cNvPr>
          <p:cNvSpPr>
            <a:spLocks noGrp="1"/>
          </p:cNvSpPr>
          <p:nvPr>
            <p:ph type="body" idx="4294967295"/>
          </p:nvPr>
        </p:nvSpPr>
        <p:spPr>
          <a:xfrm>
            <a:off x="6096001" y="1825625"/>
            <a:ext cx="5390754" cy="1271470"/>
          </a:xfrm>
        </p:spPr>
        <p:txBody>
          <a:bodyPr/>
          <a:lstStyle/>
          <a:p>
            <a:pPr marL="50800" indent="0">
              <a:buNone/>
            </a:pPr>
            <a:r>
              <a:rPr lang="en-US" sz="2100" b="1" dirty="0"/>
              <a:t>Method 2</a:t>
            </a:r>
          </a:p>
          <a:p>
            <a:r>
              <a:rPr lang="en-US" sz="2400" dirty="0"/>
              <a:t>New &gt; Blank desktop database</a:t>
            </a:r>
          </a:p>
        </p:txBody>
      </p:sp>
      <p:pic>
        <p:nvPicPr>
          <p:cNvPr id="1026" name="Picture 2" descr="Microsoft Access Welcome Screen with &quot;Blank desktop database&quot; button circled.">
            <a:extLst>
              <a:ext uri="{FF2B5EF4-FFF2-40B4-BE49-F238E27FC236}">
                <a16:creationId xmlns:a16="http://schemas.microsoft.com/office/drawing/2014/main" id="{9EB85688-1F39-4031-8F5F-4D6E4D5D1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514" y="3097096"/>
            <a:ext cx="4584336" cy="33071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crosoft Access File tab open with the cursor hovering over the &quot;New&quot; button.">
            <a:extLst>
              <a:ext uri="{FF2B5EF4-FFF2-40B4-BE49-F238E27FC236}">
                <a16:creationId xmlns:a16="http://schemas.microsoft.com/office/drawing/2014/main" id="{CCB35265-20A5-4D41-A10C-2F196F870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567" y="3097095"/>
            <a:ext cx="5226447" cy="2951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2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BD2BFC-35D1-4259-B779-2908847A8922}"/>
              </a:ext>
            </a:extLst>
          </p:cNvPr>
          <p:cNvSpPr>
            <a:spLocks noGrp="1"/>
          </p:cNvSpPr>
          <p:nvPr>
            <p:ph type="title"/>
          </p:nvPr>
        </p:nvSpPr>
        <p:spPr/>
        <p:txBody>
          <a:bodyPr/>
          <a:lstStyle/>
          <a:p>
            <a:r>
              <a:rPr lang="en-US" sz="3600" dirty="0">
                <a:solidFill>
                  <a:schemeClr val="tx1"/>
                </a:solidFill>
              </a:rPr>
              <a:t>Name Database and Location</a:t>
            </a:r>
            <a:endParaRPr lang="en-US" dirty="0"/>
          </a:p>
        </p:txBody>
      </p:sp>
      <p:sp>
        <p:nvSpPr>
          <p:cNvPr id="6" name="Text Placeholder 5">
            <a:extLst>
              <a:ext uri="{FF2B5EF4-FFF2-40B4-BE49-F238E27FC236}">
                <a16:creationId xmlns:a16="http://schemas.microsoft.com/office/drawing/2014/main" id="{E91D2E26-7C7A-47DC-A623-823C783602F5}"/>
              </a:ext>
            </a:extLst>
          </p:cNvPr>
          <p:cNvSpPr>
            <a:spLocks noGrp="1"/>
          </p:cNvSpPr>
          <p:nvPr>
            <p:ph type="body" idx="1"/>
          </p:nvPr>
        </p:nvSpPr>
        <p:spPr/>
        <p:txBody>
          <a:bodyPr/>
          <a:lstStyle/>
          <a:p>
            <a:pPr>
              <a:lnSpc>
                <a:spcPct val="250000"/>
              </a:lnSpc>
            </a:pPr>
            <a:r>
              <a:rPr lang="en-US" dirty="0"/>
              <a:t>Name in File Name field</a:t>
            </a:r>
          </a:p>
          <a:p>
            <a:pPr>
              <a:lnSpc>
                <a:spcPct val="250000"/>
              </a:lnSpc>
            </a:pPr>
            <a:r>
              <a:rPr lang="en-US" dirty="0"/>
              <a:t>Select location to save</a:t>
            </a:r>
          </a:p>
          <a:p>
            <a:pPr>
              <a:lnSpc>
                <a:spcPct val="250000"/>
              </a:lnSpc>
            </a:pPr>
            <a:r>
              <a:rPr lang="en-US" dirty="0"/>
              <a:t>Create button</a:t>
            </a:r>
          </a:p>
          <a:p>
            <a:endParaRPr lang="en-US" dirty="0"/>
          </a:p>
        </p:txBody>
      </p:sp>
      <p:pic>
        <p:nvPicPr>
          <p:cNvPr id="2052" name="Picture 4" descr="Microsoft Access Blank database screen with Field &quot;File Name&quot; filled with the name &quot;Database1.accdb&quot;. File folder button is to the right of the File Name field. This button allows the user to edit the location of the database.">
            <a:extLst>
              <a:ext uri="{FF2B5EF4-FFF2-40B4-BE49-F238E27FC236}">
                <a16:creationId xmlns:a16="http://schemas.microsoft.com/office/drawing/2014/main" id="{1E359DFD-4E42-4FFC-8B42-7065545AC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338" y="2275330"/>
            <a:ext cx="6266448" cy="295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70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BD2BFC-35D1-4259-B779-2908847A8922}"/>
              </a:ext>
            </a:extLst>
          </p:cNvPr>
          <p:cNvSpPr>
            <a:spLocks noGrp="1"/>
          </p:cNvSpPr>
          <p:nvPr>
            <p:ph type="title"/>
          </p:nvPr>
        </p:nvSpPr>
        <p:spPr/>
        <p:txBody>
          <a:bodyPr/>
          <a:lstStyle/>
          <a:p>
            <a:r>
              <a:rPr lang="en-US" sz="3600" dirty="0">
                <a:solidFill>
                  <a:schemeClr val="tx1"/>
                </a:solidFill>
              </a:rPr>
              <a:t>Role of Tables</a:t>
            </a:r>
            <a:endParaRPr lang="en-US" dirty="0"/>
          </a:p>
        </p:txBody>
      </p:sp>
      <p:sp>
        <p:nvSpPr>
          <p:cNvPr id="6" name="Text Placeholder 5">
            <a:extLst>
              <a:ext uri="{FF2B5EF4-FFF2-40B4-BE49-F238E27FC236}">
                <a16:creationId xmlns:a16="http://schemas.microsoft.com/office/drawing/2014/main" id="{E91D2E26-7C7A-47DC-A623-823C783602F5}"/>
              </a:ext>
            </a:extLst>
          </p:cNvPr>
          <p:cNvSpPr>
            <a:spLocks noGrp="1"/>
          </p:cNvSpPr>
          <p:nvPr>
            <p:ph type="body" idx="1"/>
          </p:nvPr>
        </p:nvSpPr>
        <p:spPr>
          <a:xfrm>
            <a:off x="838200" y="1825625"/>
            <a:ext cx="3119203" cy="4351338"/>
          </a:xfrm>
        </p:spPr>
        <p:txBody>
          <a:bodyPr/>
          <a:lstStyle/>
          <a:p>
            <a:r>
              <a:rPr lang="en-US" dirty="0"/>
              <a:t>Key object</a:t>
            </a:r>
          </a:p>
          <a:p>
            <a:pPr lvl="1"/>
            <a:r>
              <a:rPr lang="en-US" dirty="0"/>
              <a:t>Store data</a:t>
            </a:r>
          </a:p>
          <a:p>
            <a:pPr lvl="1"/>
            <a:r>
              <a:rPr lang="en-US" dirty="0"/>
              <a:t>Create one table per type of information</a:t>
            </a:r>
          </a:p>
          <a:p>
            <a:pPr lvl="1"/>
            <a:r>
              <a:rPr lang="en-US" dirty="0"/>
              <a:t>Examples: customer information, products, order details</a:t>
            </a:r>
          </a:p>
          <a:p>
            <a:pPr lvl="1"/>
            <a:endParaRPr lang="en-US" dirty="0"/>
          </a:p>
          <a:p>
            <a:endParaRPr lang="en-US" dirty="0"/>
          </a:p>
        </p:txBody>
      </p:sp>
      <p:pic>
        <p:nvPicPr>
          <p:cNvPr id="3074" name="Picture 2" descr="Microsoft Access “Northwind Traders” sample database titled &quot;Order List&quot;.">
            <a:extLst>
              <a:ext uri="{FF2B5EF4-FFF2-40B4-BE49-F238E27FC236}">
                <a16:creationId xmlns:a16="http://schemas.microsoft.com/office/drawing/2014/main" id="{9E263A82-EF94-409C-BDB7-4EB19BBC8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266" y="2134177"/>
            <a:ext cx="7571750" cy="300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66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938A1C-D82B-452A-902E-896394D42851}"/>
              </a:ext>
            </a:extLst>
          </p:cNvPr>
          <p:cNvSpPr>
            <a:spLocks noGrp="1"/>
          </p:cNvSpPr>
          <p:nvPr>
            <p:ph type="title"/>
          </p:nvPr>
        </p:nvSpPr>
        <p:spPr/>
        <p:txBody>
          <a:bodyPr/>
          <a:lstStyle/>
          <a:p>
            <a:r>
              <a:rPr lang="en-US" sz="3600" dirty="0">
                <a:solidFill>
                  <a:schemeClr val="tx1"/>
                </a:solidFill>
              </a:rPr>
              <a:t>Differentiate Types of Tables</a:t>
            </a:r>
            <a:endParaRPr lang="en-US" dirty="0"/>
          </a:p>
        </p:txBody>
      </p:sp>
      <p:pic>
        <p:nvPicPr>
          <p:cNvPr id="8" name="Picture 7" descr="Microsoft Access Rowan Retail Customer Contact table.">
            <a:extLst>
              <a:ext uri="{FF2B5EF4-FFF2-40B4-BE49-F238E27FC236}">
                <a16:creationId xmlns:a16="http://schemas.microsoft.com/office/drawing/2014/main" id="{AC2F3837-85CE-4529-ACCA-7E571E582D47}"/>
              </a:ext>
            </a:extLst>
          </p:cNvPr>
          <p:cNvPicPr>
            <a:picLocks noChangeAspect="1"/>
          </p:cNvPicPr>
          <p:nvPr/>
        </p:nvPicPr>
        <p:blipFill>
          <a:blip r:embed="rId2"/>
          <a:stretch>
            <a:fillRect/>
          </a:stretch>
        </p:blipFill>
        <p:spPr>
          <a:xfrm>
            <a:off x="1061335" y="1825625"/>
            <a:ext cx="5789170" cy="3603854"/>
          </a:xfrm>
          <a:prstGeom prst="rect">
            <a:avLst/>
          </a:prstGeom>
        </p:spPr>
      </p:pic>
      <p:sp>
        <p:nvSpPr>
          <p:cNvPr id="6" name="Text Placeholder 5">
            <a:extLst>
              <a:ext uri="{FF2B5EF4-FFF2-40B4-BE49-F238E27FC236}">
                <a16:creationId xmlns:a16="http://schemas.microsoft.com/office/drawing/2014/main" id="{E3349DBC-5A68-46E6-813E-989E1DD608B6}"/>
              </a:ext>
            </a:extLst>
          </p:cNvPr>
          <p:cNvSpPr>
            <a:spLocks noGrp="1"/>
          </p:cNvSpPr>
          <p:nvPr>
            <p:ph type="body" idx="1"/>
          </p:nvPr>
        </p:nvSpPr>
        <p:spPr>
          <a:xfrm>
            <a:off x="7060366" y="1825625"/>
            <a:ext cx="4293433" cy="4351338"/>
          </a:xfrm>
        </p:spPr>
        <p:txBody>
          <a:bodyPr/>
          <a:lstStyle/>
          <a:p>
            <a:pPr marL="38100" indent="0">
              <a:buNone/>
            </a:pPr>
            <a:r>
              <a:rPr lang="en-US" sz="2400" dirty="0"/>
              <a:t>Three Table Types</a:t>
            </a:r>
          </a:p>
          <a:p>
            <a:pPr marL="38100" indent="0">
              <a:buNone/>
            </a:pPr>
            <a:endParaRPr lang="en-US" dirty="0"/>
          </a:p>
          <a:p>
            <a:pPr lvl="1"/>
            <a:r>
              <a:rPr lang="en-US" sz="2200" dirty="0"/>
              <a:t>Object table</a:t>
            </a:r>
          </a:p>
          <a:p>
            <a:pPr lvl="1"/>
            <a:endParaRPr lang="en-US" sz="2200" dirty="0"/>
          </a:p>
          <a:p>
            <a:pPr lvl="1"/>
            <a:endParaRPr lang="en-US" sz="2200" dirty="0"/>
          </a:p>
          <a:p>
            <a:pPr lvl="1"/>
            <a:r>
              <a:rPr lang="en-US" sz="2200" dirty="0"/>
              <a:t>Transaction table</a:t>
            </a:r>
          </a:p>
          <a:p>
            <a:pPr lvl="1"/>
            <a:endParaRPr lang="en-US" sz="2200" dirty="0"/>
          </a:p>
          <a:p>
            <a:pPr lvl="1"/>
            <a:endParaRPr lang="en-US" sz="2200" dirty="0"/>
          </a:p>
          <a:p>
            <a:pPr lvl="1"/>
            <a:r>
              <a:rPr lang="en-US" sz="2200" dirty="0"/>
              <a:t>Join table</a:t>
            </a:r>
          </a:p>
        </p:txBody>
      </p:sp>
    </p:spTree>
    <p:extLst>
      <p:ext uri="{BB962C8B-B14F-4D97-AF65-F5344CB8AC3E}">
        <p14:creationId xmlns:p14="http://schemas.microsoft.com/office/powerpoint/2010/main" val="318897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1AB16-41BB-408A-AB84-1F5AF5EE0A68}"/>
              </a:ext>
            </a:extLst>
          </p:cNvPr>
          <p:cNvSpPr>
            <a:spLocks noGrp="1"/>
          </p:cNvSpPr>
          <p:nvPr>
            <p:ph type="title"/>
          </p:nvPr>
        </p:nvSpPr>
        <p:spPr/>
        <p:txBody>
          <a:bodyPr/>
          <a:lstStyle/>
          <a:p>
            <a:r>
              <a:rPr lang="en-US" sz="3600" dirty="0">
                <a:solidFill>
                  <a:schemeClr val="tx1"/>
                </a:solidFill>
              </a:rPr>
              <a:t>New Table</a:t>
            </a:r>
            <a:endParaRPr lang="en-US" dirty="0"/>
          </a:p>
        </p:txBody>
      </p:sp>
      <p:sp>
        <p:nvSpPr>
          <p:cNvPr id="6" name="Text Placeholder 5">
            <a:extLst>
              <a:ext uri="{FF2B5EF4-FFF2-40B4-BE49-F238E27FC236}">
                <a16:creationId xmlns:a16="http://schemas.microsoft.com/office/drawing/2014/main" id="{400CF8A2-A3E3-42BE-8E46-40F555777126}"/>
              </a:ext>
            </a:extLst>
          </p:cNvPr>
          <p:cNvSpPr>
            <a:spLocks noGrp="1"/>
          </p:cNvSpPr>
          <p:nvPr>
            <p:ph type="body" idx="1"/>
          </p:nvPr>
        </p:nvSpPr>
        <p:spPr>
          <a:xfrm>
            <a:off x="838200" y="1825625"/>
            <a:ext cx="5697511" cy="4351338"/>
          </a:xfrm>
        </p:spPr>
        <p:txBody>
          <a:bodyPr/>
          <a:lstStyle/>
          <a:p>
            <a:r>
              <a:rPr lang="en-US" dirty="0"/>
              <a:t>Create a New Table</a:t>
            </a:r>
          </a:p>
          <a:p>
            <a:pPr lvl="1"/>
            <a:r>
              <a:rPr lang="en-US" dirty="0"/>
              <a:t>Create &gt; Tables Group &gt; Table button</a:t>
            </a:r>
          </a:p>
          <a:p>
            <a:pPr marL="400050" lvl="1" indent="0">
              <a:buNone/>
            </a:pPr>
            <a:r>
              <a:rPr lang="en-US" dirty="0"/>
              <a:t> </a:t>
            </a:r>
          </a:p>
        </p:txBody>
      </p:sp>
      <p:pic>
        <p:nvPicPr>
          <p:cNvPr id="7" name="Picture 6" descr="Microsoft Access &quot;Create&quot; button in toolbar selected.">
            <a:extLst>
              <a:ext uri="{FF2B5EF4-FFF2-40B4-BE49-F238E27FC236}">
                <a16:creationId xmlns:a16="http://schemas.microsoft.com/office/drawing/2014/main" id="{28DDBB6A-CE6B-43BA-A067-021EA1EB2F5D}"/>
              </a:ext>
            </a:extLst>
          </p:cNvPr>
          <p:cNvPicPr>
            <a:picLocks noChangeAspect="1"/>
          </p:cNvPicPr>
          <p:nvPr/>
        </p:nvPicPr>
        <p:blipFill>
          <a:blip r:embed="rId2"/>
          <a:stretch>
            <a:fillRect/>
          </a:stretch>
        </p:blipFill>
        <p:spPr>
          <a:xfrm>
            <a:off x="6535711" y="2812741"/>
            <a:ext cx="4517817" cy="2918444"/>
          </a:xfrm>
          <a:prstGeom prst="rect">
            <a:avLst/>
          </a:prstGeom>
        </p:spPr>
      </p:pic>
    </p:spTree>
    <p:extLst>
      <p:ext uri="{BB962C8B-B14F-4D97-AF65-F5344CB8AC3E}">
        <p14:creationId xmlns:p14="http://schemas.microsoft.com/office/powerpoint/2010/main" val="4164760103"/>
      </p:ext>
    </p:extLst>
  </p:cSld>
  <p:clrMapOvr>
    <a:masterClrMapping/>
  </p:clrMapOvr>
</p:sld>
</file>

<file path=ppt/theme/theme1.xml><?xml version="1.0" encoding="utf-8"?>
<a:theme xmlns:a="http://schemas.openxmlformats.org/drawingml/2006/main" name="compapp">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app" id="{246E236F-6FDF-DC4A-A1E8-669CFF816308}" vid="{B3FC24E0-6E0F-5247-A346-1FB41E1F96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compapp</Template>
  <TotalTime>1606</TotalTime>
  <Words>1509</Words>
  <Application>Microsoft Macintosh PowerPoint</Application>
  <PresentationFormat>Widescreen</PresentationFormat>
  <Paragraphs>225</Paragraphs>
  <Slides>28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proxima-nova</vt:lpstr>
      <vt:lpstr>compapp</vt:lpstr>
      <vt:lpstr>Computer Applications for Managers</vt:lpstr>
      <vt:lpstr>Module Learning Outcomes</vt:lpstr>
      <vt:lpstr>Creating Database Tables</vt:lpstr>
      <vt:lpstr>Learning Outcomes: Creating Database Tables</vt:lpstr>
      <vt:lpstr>Blank Database</vt:lpstr>
      <vt:lpstr>Name Database and Location</vt:lpstr>
      <vt:lpstr>Role of Tables</vt:lpstr>
      <vt:lpstr>Differentiate Types of Tables</vt:lpstr>
      <vt:lpstr>New Table</vt:lpstr>
      <vt:lpstr>Fields in Access</vt:lpstr>
      <vt:lpstr>Learning Outcomes: Fields in Access</vt:lpstr>
      <vt:lpstr>Field Properties</vt:lpstr>
      <vt:lpstr>Field Name Requirements</vt:lpstr>
      <vt:lpstr>Data Types</vt:lpstr>
      <vt:lpstr>Practice Question 1 </vt:lpstr>
      <vt:lpstr>Table Primary Key</vt:lpstr>
      <vt:lpstr>Learning Outcomes: Table Primary Key</vt:lpstr>
      <vt:lpstr>Primary Key Uniqueness</vt:lpstr>
      <vt:lpstr>Chose a Primary Key</vt:lpstr>
      <vt:lpstr>Set the Primary Key</vt:lpstr>
      <vt:lpstr>Indexes</vt:lpstr>
      <vt:lpstr>Learning Outcomes: Indexes</vt:lpstr>
      <vt:lpstr>Understanding Indexes</vt:lpstr>
      <vt:lpstr>When to Use an Index</vt:lpstr>
      <vt:lpstr>Practice Question 2 </vt:lpstr>
      <vt:lpstr>Class Discussion: Database vs Excel</vt:lpstr>
      <vt:lpstr>Class Activity: Create Movie Database</vt:lpstr>
      <vt:lpstr>Quick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Applications for Managers</dc:title>
  <dc:creator>Emily Hyland</dc:creator>
  <cp:lastModifiedBy>anika@lumenlearning.com</cp:lastModifiedBy>
  <cp:revision>91</cp:revision>
  <dcterms:created xsi:type="dcterms:W3CDTF">2017-07-14T16:37:30Z</dcterms:created>
  <dcterms:modified xsi:type="dcterms:W3CDTF">2020-07-02T21:55:36Z</dcterms:modified>
</cp:coreProperties>
</file>