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85" r:id="rId3"/>
    <p:sldId id="270" r:id="rId4"/>
    <p:sldId id="286" r:id="rId5"/>
    <p:sldId id="257" r:id="rId6"/>
    <p:sldId id="258" r:id="rId7"/>
    <p:sldId id="296" r:id="rId8"/>
    <p:sldId id="287" r:id="rId9"/>
    <p:sldId id="288" r:id="rId10"/>
    <p:sldId id="259" r:id="rId11"/>
    <p:sldId id="267" r:id="rId12"/>
    <p:sldId id="261" r:id="rId13"/>
    <p:sldId id="268" r:id="rId14"/>
    <p:sldId id="298" r:id="rId15"/>
    <p:sldId id="289" r:id="rId16"/>
    <p:sldId id="290" r:id="rId17"/>
    <p:sldId id="291" r:id="rId18"/>
    <p:sldId id="275" r:id="rId19"/>
    <p:sldId id="299" r:id="rId20"/>
    <p:sldId id="276" r:id="rId21"/>
    <p:sldId id="26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297"/>
  </p:normalViewPr>
  <p:slideViewPr>
    <p:cSldViewPr snapToGrid="0" snapToObjects="1">
      <p:cViewPr varScale="1">
        <p:scale>
          <a:sx n="104" d="100"/>
          <a:sy n="104" d="100"/>
        </p:scale>
        <p:origin x="66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25F5F-520D-8B46-8149-92742E21A3E9}" type="datetimeFigureOut">
              <a:rPr lang="en-US" smtClean="0"/>
              <a:t>7/1/20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256C-360E-D844-BD50-D70A0A742719}" type="slidenum">
              <a:rPr lang="en-US" smtClean="0"/>
              <a:t>‹#›</a:t>
            </a:fld>
            <a:endParaRPr lang="en-US"/>
          </a:p>
        </p:txBody>
      </p:sp>
    </p:spTree>
    <p:extLst>
      <p:ext uri="{BB962C8B-B14F-4D97-AF65-F5344CB8AC3E}">
        <p14:creationId xmlns:p14="http://schemas.microsoft.com/office/powerpoint/2010/main" val="38642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mfB1B1s4sMc"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urses.lumenlearning.com/wm-computerapplicationsmgrs/" TargetMode="External"/><Relationship Id="rId4" Type="http://schemas.openxmlformats.org/officeDocument/2006/relationships/hyperlink" Target="https://creativecommons.org/about/cc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kern="1200" dirty="0">
                <a:solidFill>
                  <a:schemeClr val="tx1"/>
                </a:solidFill>
                <a:effectLst/>
                <a:latin typeface="+mn-lt"/>
                <a:ea typeface="+mn-ea"/>
                <a:cs typeface="+mn-cs"/>
              </a:rPr>
              <a:t>Cover Image: "Untitled Image." Authored by: Christin Hume. Provided by: </a:t>
            </a:r>
            <a:r>
              <a:rPr lang="en-US" sz="1200" b="0" i="0" kern="1200" dirty="0" err="1">
                <a:solidFill>
                  <a:schemeClr val="tx1"/>
                </a:solidFill>
                <a:effectLst/>
                <a:latin typeface="+mn-lt"/>
                <a:ea typeface="+mn-ea"/>
                <a:cs typeface="+mn-cs"/>
              </a:rPr>
              <a:t>Unsplash</a:t>
            </a:r>
            <a:r>
              <a:rPr lang="en-US" sz="1200" b="0" i="0" kern="1200" dirty="0">
                <a:solidFill>
                  <a:schemeClr val="tx1"/>
                </a:solidFill>
                <a:effectLst/>
                <a:latin typeface="+mn-lt"/>
                <a:ea typeface="+mn-ea"/>
                <a:cs typeface="+mn-cs"/>
              </a:rPr>
              <a:t>. Located at: </a:t>
            </a:r>
            <a:r>
              <a:rPr lang="en-US" sz="1200" b="0" i="0" u="sng" kern="1200" dirty="0">
                <a:solidFill>
                  <a:schemeClr val="tx1"/>
                </a:solidFill>
                <a:effectLst/>
                <a:latin typeface="+mn-lt"/>
                <a:ea typeface="+mn-ea"/>
                <a:cs typeface="+mn-cs"/>
                <a:hlinkClick r:id="rId3"/>
              </a:rPr>
              <a:t>https://unsplash.com/photos/mfB1B1s4sMc</a:t>
            </a:r>
            <a:r>
              <a:rPr lang="en-US" sz="1200" b="0" i="0" kern="1200" dirty="0">
                <a:solidFill>
                  <a:schemeClr val="tx1"/>
                </a:solidFill>
                <a:effectLst/>
                <a:latin typeface="+mn-lt"/>
                <a:ea typeface="+mn-ea"/>
                <a:cs typeface="+mn-cs"/>
              </a:rPr>
              <a:t>. Content Type: CC Licensed Content, Specific Attribution. License: </a:t>
            </a:r>
            <a:r>
              <a:rPr lang="en-US" sz="1200" b="0" i="0" u="sng" kern="1200" dirty="0">
                <a:solidFill>
                  <a:schemeClr val="tx1"/>
                </a:solidFill>
                <a:effectLst/>
                <a:latin typeface="+mn-lt"/>
                <a:ea typeface="+mn-ea"/>
                <a:cs typeface="+mn-cs"/>
                <a:hlinkClick r:id="rId4"/>
              </a:rPr>
              <a:t>CC0: No Rights Reserved</a:t>
            </a:r>
            <a:r>
              <a:rPr lang="en-US" sz="1200" b="0" i="0" kern="1200" dirty="0">
                <a:solidFill>
                  <a:schemeClr val="tx1"/>
                </a:solidFill>
                <a:effectLst/>
                <a:latin typeface="+mn-lt"/>
                <a:ea typeface="+mn-ea"/>
                <a:cs typeface="+mn-cs"/>
              </a:rPr>
              <a:t>. License Terms: </a:t>
            </a:r>
            <a:r>
              <a:rPr lang="en-US" sz="1200" b="0" i="0" kern="1200" dirty="0" err="1">
                <a:solidFill>
                  <a:schemeClr val="tx1"/>
                </a:solidFill>
                <a:effectLst/>
                <a:latin typeface="+mn-lt"/>
                <a:ea typeface="+mn-ea"/>
                <a:cs typeface="+mn-cs"/>
              </a:rPr>
              <a:t>Unsplash</a:t>
            </a:r>
            <a:r>
              <a:rPr lang="en-US" sz="1200" b="0" i="0" kern="1200" dirty="0">
                <a:solidFill>
                  <a:schemeClr val="tx1"/>
                </a:solidFill>
                <a:effectLst/>
                <a:latin typeface="+mn-lt"/>
                <a:ea typeface="+mn-ea"/>
                <a:cs typeface="+mn-cs"/>
              </a:rPr>
              <a:t> License.</a:t>
            </a:r>
            <a:endParaRPr lang="en-US" sz="1200" b="0" i="0" u="none" strike="noStrike" kern="1200" cap="none" dirty="0">
              <a:solidFill>
                <a:schemeClr val="tx1"/>
              </a:solidFill>
              <a:effectLst/>
              <a:latin typeface="+mn-lt"/>
              <a:ea typeface="+mn-ea"/>
              <a:cs typeface="+mn-cs"/>
              <a:sym typeface="Calibri"/>
            </a:endParaRPr>
          </a:p>
          <a:p>
            <a:pPr marL="0" marR="0" lvl="0" indent="0" algn="l" rtl="0">
              <a:spcBef>
                <a:spcPts val="0"/>
              </a:spcBef>
              <a:buSzPct val="25000"/>
              <a:buNone/>
            </a:pPr>
            <a:endParaRPr lang="en-US" sz="1200" b="0" i="0" u="none" strike="noStrike" kern="1200" cap="none" dirty="0">
              <a:solidFill>
                <a:schemeClr val="dk1"/>
              </a:solidFill>
              <a:effectLst/>
              <a:latin typeface="+mn-lt"/>
              <a:ea typeface="Calibri"/>
              <a:cs typeface="Calibri"/>
              <a:sym typeface="Calibri"/>
            </a:endParaRPr>
          </a:p>
          <a:p>
            <a:r>
              <a:rPr lang="en-US" sz="1200" b="0" i="0" u="none" strike="noStrike" kern="1200" cap="none" dirty="0">
                <a:solidFill>
                  <a:schemeClr val="dk1"/>
                </a:solidFill>
                <a:effectLst/>
                <a:latin typeface="+mn-lt"/>
                <a:ea typeface="Calibri"/>
                <a:cs typeface="Calibri"/>
                <a:sym typeface="Calibri"/>
              </a:rPr>
              <a:t>All text in these slides is taken from </a:t>
            </a:r>
            <a:r>
              <a:rPr lang="en-US" dirty="0">
                <a:hlinkClick r:id="rId5"/>
              </a:rPr>
              <a:t>https://courses.lumenlearning.com/wm-computerapplicationsmgrs/</a:t>
            </a:r>
            <a:r>
              <a:rPr lang="en-US" sz="1200" b="0" i="0" u="none" strike="noStrike" kern="1200" cap="none" dirty="0">
                <a:solidFill>
                  <a:schemeClr val="dk1"/>
                </a:solidFill>
                <a:effectLst/>
                <a:latin typeface="+mn-lt"/>
                <a:ea typeface="Calibri"/>
                <a:cs typeface="Calibri"/>
                <a:sym typeface="Calibri"/>
              </a:rPr>
              <a:t> where it is published under one or more open licenses.</a:t>
            </a:r>
            <a:endParaRPr lang="en-US" b="0" dirty="0">
              <a:effectLst/>
            </a:endParaRPr>
          </a:p>
          <a:p>
            <a:r>
              <a:rPr lang="en-US" sz="1200" b="0" i="0" u="none" strike="noStrike" kern="1200" cap="none" dirty="0">
                <a:solidFill>
                  <a:schemeClr val="dk1"/>
                </a:solidFill>
                <a:effectLst/>
                <a:latin typeface="+mn-lt"/>
                <a:ea typeface="Calibri"/>
                <a:cs typeface="Calibri"/>
                <a:sym typeface="Calibri"/>
              </a:rPr>
              <a:t>All images in these slides are attributed in the notes of the slide on which they appear and licensed as indicated. </a:t>
            </a:r>
          </a:p>
        </p:txBody>
      </p:sp>
      <p:sp>
        <p:nvSpPr>
          <p:cNvPr id="4" name="Slide Number Placeholder 3"/>
          <p:cNvSpPr>
            <a:spLocks noGrp="1"/>
          </p:cNvSpPr>
          <p:nvPr>
            <p:ph type="sldNum" sz="quarter" idx="10"/>
          </p:nvPr>
        </p:nvSpPr>
        <p:spPr/>
        <p:txBody>
          <a:bodyPr/>
          <a:lstStyle/>
          <a:p>
            <a:fld id="{C071256C-360E-D844-BD50-D70A0A742719}" type="slidenum">
              <a:rPr lang="en-US" smtClean="0"/>
              <a:t>1</a:t>
            </a:fld>
            <a:endParaRPr lang="en-US"/>
          </a:p>
        </p:txBody>
      </p:sp>
    </p:spTree>
    <p:extLst>
      <p:ext uri="{BB962C8B-B14F-4D97-AF65-F5344CB8AC3E}">
        <p14:creationId xmlns:p14="http://schemas.microsoft.com/office/powerpoint/2010/main" val="67177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06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18F2F6AC-691A-CD4B-A41D-97966DEAFC0A}" type="slidenum">
              <a:rPr lang="en-US" smtClean="0"/>
              <a:t>18</a:t>
            </a:fld>
            <a:endParaRPr lang="en-US"/>
          </a:p>
        </p:txBody>
      </p:sp>
    </p:spTree>
    <p:extLst>
      <p:ext uri="{BB962C8B-B14F-4D97-AF65-F5344CB8AC3E}">
        <p14:creationId xmlns:p14="http://schemas.microsoft.com/office/powerpoint/2010/main" val="355515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60" name="Google Shape;60;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p:txBody>
      </p:sp>
      <p:sp>
        <p:nvSpPr>
          <p:cNvPr id="4" name="Slide Number Placeholder 3"/>
          <p:cNvSpPr>
            <a:spLocks noGrp="1"/>
          </p:cNvSpPr>
          <p:nvPr>
            <p:ph type="sldNum" sz="quarter" idx="5"/>
          </p:nvPr>
        </p:nvSpPr>
        <p:spPr/>
        <p:txBody>
          <a:bodyPr/>
          <a:lstStyle/>
          <a:p>
            <a:fld id="{18F2F6AC-691A-CD4B-A41D-97966DEAFC0A}" type="slidenum">
              <a:rPr lang="en-US" smtClean="0"/>
              <a:t>7</a:t>
            </a:fld>
            <a:endParaRPr lang="en-US"/>
          </a:p>
        </p:txBody>
      </p:sp>
    </p:spTree>
    <p:extLst>
      <p:ext uri="{BB962C8B-B14F-4D97-AF65-F5344CB8AC3E}">
        <p14:creationId xmlns:p14="http://schemas.microsoft.com/office/powerpoint/2010/main" val="124890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6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35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A.</a:t>
            </a:r>
          </a:p>
        </p:txBody>
      </p:sp>
      <p:sp>
        <p:nvSpPr>
          <p:cNvPr id="4" name="Slide Number Placeholder 3"/>
          <p:cNvSpPr>
            <a:spLocks noGrp="1"/>
          </p:cNvSpPr>
          <p:nvPr>
            <p:ph type="sldNum" sz="quarter" idx="5"/>
          </p:nvPr>
        </p:nvSpPr>
        <p:spPr/>
        <p:txBody>
          <a:bodyPr/>
          <a:lstStyle/>
          <a:p>
            <a:fld id="{18F2F6AC-691A-CD4B-A41D-97966DEAFC0A}" type="slidenum">
              <a:rPr lang="en-US" smtClean="0"/>
              <a:t>14</a:t>
            </a:fld>
            <a:endParaRPr lang="en-US"/>
          </a:p>
        </p:txBody>
      </p:sp>
    </p:spTree>
    <p:extLst>
      <p:ext uri="{BB962C8B-B14F-4D97-AF65-F5344CB8AC3E}">
        <p14:creationId xmlns:p14="http://schemas.microsoft.com/office/powerpoint/2010/main" val="346977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950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68258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30518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9919D810-1A79-2E42-98BB-2126657974F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8112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9919D810-1A79-2E42-98BB-2126657974F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186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9919D810-1A79-2E42-98BB-2126657974F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8598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9919D810-1A79-2E42-98BB-2126657974F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3022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9919D810-1A79-2E42-98BB-2126657974F0}" type="slidenum">
              <a:rPr lang="en-US" smtClean="0"/>
              <a:t>‹#›</a:t>
            </a:fld>
            <a:endParaRPr lang="en-US"/>
          </a:p>
        </p:txBody>
      </p:sp>
    </p:spTree>
    <p:extLst>
      <p:ext uri="{BB962C8B-B14F-4D97-AF65-F5344CB8AC3E}">
        <p14:creationId xmlns:p14="http://schemas.microsoft.com/office/powerpoint/2010/main" val="380687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9919D810-1A79-2E42-98BB-2126657974F0}" type="slidenum">
              <a:rPr lang="en-US" smtClean="0"/>
              <a:t>‹#›</a:t>
            </a:fld>
            <a:endParaRPr lang="en-US"/>
          </a:p>
        </p:txBody>
      </p:sp>
    </p:spTree>
    <p:extLst>
      <p:ext uri="{BB962C8B-B14F-4D97-AF65-F5344CB8AC3E}">
        <p14:creationId xmlns:p14="http://schemas.microsoft.com/office/powerpoint/2010/main" val="232830869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descr="Computer Applications for Managers" title="Slide 1"/>
          <p:cNvSpPr>
            <a:spLocks noGrp="1"/>
          </p:cNvSpPr>
          <p:nvPr>
            <p:ph type="ctrTitle"/>
          </p:nvPr>
        </p:nvSpPr>
        <p:spPr/>
        <p:txBody>
          <a:bodyPr/>
          <a:lstStyle/>
          <a:p>
            <a:r>
              <a:rPr lang="en-US" dirty="0"/>
              <a:t>Computer Applications for Managers</a:t>
            </a:r>
          </a:p>
        </p:txBody>
      </p:sp>
      <p:sp>
        <p:nvSpPr>
          <p:cNvPr id="3" name="Subtitle 2" descr="Microsoft Excel, part 1" title="Slide 1"/>
          <p:cNvSpPr>
            <a:spLocks noGrp="1"/>
          </p:cNvSpPr>
          <p:nvPr>
            <p:ph type="subTitle" idx="1"/>
          </p:nvPr>
        </p:nvSpPr>
        <p:spPr/>
        <p:txBody>
          <a:bodyPr/>
          <a:lstStyle/>
          <a:p>
            <a:r>
              <a:rPr lang="en-US" dirty="0"/>
              <a:t>Microsoft Excel Basic Skills</a:t>
            </a:r>
          </a:p>
        </p:txBody>
      </p:sp>
    </p:spTree>
    <p:extLst>
      <p:ext uri="{BB962C8B-B14F-4D97-AF65-F5344CB8AC3E}">
        <p14:creationId xmlns:p14="http://schemas.microsoft.com/office/powerpoint/2010/main" val="132857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yles within Excel" title="Slide 4"/>
          <p:cNvSpPr>
            <a:spLocks noGrp="1"/>
          </p:cNvSpPr>
          <p:nvPr>
            <p:ph type="title"/>
          </p:nvPr>
        </p:nvSpPr>
        <p:spPr/>
        <p:txBody>
          <a:bodyPr/>
          <a:lstStyle/>
          <a:p>
            <a:r>
              <a:rPr lang="en-US" dirty="0"/>
              <a:t>Styles within Excel</a:t>
            </a:r>
          </a:p>
        </p:txBody>
      </p:sp>
      <p:sp>
        <p:nvSpPr>
          <p:cNvPr id="3" name="Content Placeholder 2" descr="Table style: select cells that belong in table, click &quot;format as table&quot; button, choose style to apply. Apply cell styles: default styles." title="Slide 4"/>
          <p:cNvSpPr>
            <a:spLocks noGrp="1"/>
          </p:cNvSpPr>
          <p:nvPr>
            <p:ph type="body" idx="1"/>
          </p:nvPr>
        </p:nvSpPr>
        <p:spPr/>
        <p:txBody>
          <a:bodyPr/>
          <a:lstStyle/>
          <a:p>
            <a:r>
              <a:rPr lang="en-US" dirty="0"/>
              <a:t>Table style</a:t>
            </a:r>
          </a:p>
          <a:p>
            <a:pPr lvl="1"/>
            <a:r>
              <a:rPr lang="en-US" dirty="0"/>
              <a:t>Select cells that belong in table</a:t>
            </a:r>
          </a:p>
          <a:p>
            <a:pPr lvl="1"/>
            <a:r>
              <a:rPr lang="en-US" dirty="0"/>
              <a:t>Click “Format as Table” button</a:t>
            </a:r>
          </a:p>
          <a:p>
            <a:pPr lvl="1"/>
            <a:r>
              <a:rPr lang="en-US" dirty="0"/>
              <a:t>Choose style to apply</a:t>
            </a:r>
          </a:p>
          <a:p>
            <a:r>
              <a:rPr lang="en-US" dirty="0"/>
              <a:t>Apply cell styles</a:t>
            </a:r>
          </a:p>
          <a:p>
            <a:pPr lvl="1"/>
            <a:r>
              <a:rPr lang="en-US" dirty="0"/>
              <a:t>Default styles</a:t>
            </a:r>
          </a:p>
        </p:txBody>
      </p:sp>
      <p:pic>
        <p:nvPicPr>
          <p:cNvPr id="4" name="Picture 3" descr="A Microsoft Excel sheet is open with text in cells A1 through C3. There are three boxes each a different color matched with a number. The first box is green and shows how you can select all the cells that belong in your table that you are creating. The second is a pink box demonstrating where the format as a table button is. The third is from a dropdown menu from the format as a table button and shows which table style to app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78" y="1825625"/>
            <a:ext cx="6019741" cy="4315691"/>
          </a:xfrm>
          <a:prstGeom prst="rect">
            <a:avLst/>
          </a:prstGeom>
        </p:spPr>
      </p:pic>
    </p:spTree>
    <p:extLst>
      <p:ext uri="{BB962C8B-B14F-4D97-AF65-F5344CB8AC3E}">
        <p14:creationId xmlns:p14="http://schemas.microsoft.com/office/powerpoint/2010/main" val="115564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ange Default Cell Displays" title="Slide 5"/>
          <p:cNvSpPr>
            <a:spLocks noGrp="1"/>
          </p:cNvSpPr>
          <p:nvPr>
            <p:ph type="title"/>
          </p:nvPr>
        </p:nvSpPr>
        <p:spPr/>
        <p:txBody>
          <a:bodyPr/>
          <a:lstStyle/>
          <a:p>
            <a:r>
              <a:rPr lang="en-US" dirty="0"/>
              <a:t>Change Default Cell Displays</a:t>
            </a:r>
          </a:p>
        </p:txBody>
      </p:sp>
      <p:sp>
        <p:nvSpPr>
          <p:cNvPr id="3" name="Content Placeholder 2" descr="Format methods: highlight cells, select &quot;Format&quot; dropdown from &quot;Cells&quot;, use &quot;number&quot; group. Change comma style: &quot;Format cell&quot; drop down menu select &quot;use 1000 separator&quot;, &quot;Comma Style&quot; in &quot;Number&quot; group: comma, 2 decimals, comma 0, no decimals, currency 0 2 decimals and dollar sign." title="Slide 5"/>
          <p:cNvSpPr>
            <a:spLocks noGrp="1"/>
          </p:cNvSpPr>
          <p:nvPr>
            <p:ph type="body" idx="1"/>
          </p:nvPr>
        </p:nvSpPr>
        <p:spPr>
          <a:xfrm>
            <a:off x="838200" y="1825625"/>
            <a:ext cx="5257800" cy="4351338"/>
          </a:xfrm>
        </p:spPr>
        <p:txBody>
          <a:bodyPr/>
          <a:lstStyle/>
          <a:p>
            <a:r>
              <a:rPr lang="en-US" dirty="0"/>
              <a:t>Format methods</a:t>
            </a:r>
          </a:p>
          <a:p>
            <a:pPr lvl="1"/>
            <a:r>
              <a:rPr lang="en-US" dirty="0"/>
              <a:t>Highlight cells, select ”Format” dropdown from “Cells” (1)</a:t>
            </a:r>
          </a:p>
          <a:p>
            <a:pPr lvl="1"/>
            <a:r>
              <a:rPr lang="en-US" dirty="0"/>
              <a:t>Use “Number” group (2)</a:t>
            </a:r>
          </a:p>
          <a:p>
            <a:r>
              <a:rPr lang="en-US" dirty="0"/>
              <a:t>Change comma style</a:t>
            </a:r>
          </a:p>
          <a:p>
            <a:pPr lvl="1"/>
            <a:r>
              <a:rPr lang="en-US" dirty="0"/>
              <a:t>“Format cell” drop down menu- select “Use 1000 Separator (,)” (1)</a:t>
            </a:r>
          </a:p>
          <a:p>
            <a:pPr lvl="1"/>
            <a:r>
              <a:rPr lang="en-US" dirty="0"/>
              <a:t>“Comma Style” in “Number” group (2)</a:t>
            </a:r>
          </a:p>
          <a:p>
            <a:pPr lvl="2"/>
            <a:r>
              <a:rPr lang="en-US" dirty="0"/>
              <a:t>“Comma”- 2 decimals</a:t>
            </a:r>
          </a:p>
          <a:p>
            <a:pPr lvl="2"/>
            <a:r>
              <a:rPr lang="en-US" dirty="0"/>
              <a:t>“Comma [0]”- no decimals</a:t>
            </a:r>
          </a:p>
          <a:p>
            <a:pPr lvl="2"/>
            <a:r>
              <a:rPr lang="en-US" dirty="0"/>
              <a:t>“Currency”0- 2 decimals and $ sign</a:t>
            </a:r>
          </a:p>
          <a:p>
            <a:endParaRPr lang="en-US" dirty="0"/>
          </a:p>
        </p:txBody>
      </p:sp>
      <p:pic>
        <p:nvPicPr>
          <p:cNvPr id="5" name="Content Placeholder 4" descr="A Microsoft Excel sheet is open with numbers in columns A1 through C4. In column A there is a green number 1 showing how this column has been formatted as a comma with two decimal points. In column B there is an orange 2, this column has been formatted with a comma with no decimal points. In the third column, column C there is a pink 3 showing how this column has been formatted as a comma with two decimal points and a dollar sign."/>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408738" y="1825625"/>
            <a:ext cx="5783262" cy="4322763"/>
          </a:xfrm>
        </p:spPr>
      </p:pic>
    </p:spTree>
    <p:extLst>
      <p:ext uri="{BB962C8B-B14F-4D97-AF65-F5344CB8AC3E}">
        <p14:creationId xmlns:p14="http://schemas.microsoft.com/office/powerpoint/2010/main" val="139784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arrange Tables, Adding and Deleting" title="Slide 6"/>
          <p:cNvSpPr>
            <a:spLocks noGrp="1"/>
          </p:cNvSpPr>
          <p:nvPr>
            <p:ph type="title"/>
          </p:nvPr>
        </p:nvSpPr>
        <p:spPr/>
        <p:txBody>
          <a:bodyPr/>
          <a:lstStyle/>
          <a:p>
            <a:r>
              <a:rPr lang="en-US" dirty="0"/>
              <a:t>Rearrange Tables: Adding and Deleting</a:t>
            </a:r>
          </a:p>
        </p:txBody>
      </p:sp>
      <p:sp>
        <p:nvSpPr>
          <p:cNvPr id="3" name="Content Placeholder 2" descr="Add Columns and Rows: Method 1, identify area, right-click to right of area where column will go, select &quot;Insert&quot;. Method 2, &quot;Insert&quot; in &quot;cells&quot; group-column will be inserted to left. Delete columns and rows. Method 1: right-click column, select delete from pop-up window. Method 2: &quot;Delete&quot; button in &quot;Cells&quot; group." title="Slide 6"/>
          <p:cNvSpPr>
            <a:spLocks noGrp="1"/>
          </p:cNvSpPr>
          <p:nvPr>
            <p:ph type="body" idx="1"/>
          </p:nvPr>
        </p:nvSpPr>
        <p:spPr>
          <a:xfrm>
            <a:off x="838200" y="1825625"/>
            <a:ext cx="5257800" cy="4351338"/>
          </a:xfrm>
        </p:spPr>
        <p:txBody>
          <a:bodyPr/>
          <a:lstStyle/>
          <a:p>
            <a:r>
              <a:rPr lang="en-US" sz="2400" dirty="0"/>
              <a:t>Add Columns and Rows</a:t>
            </a:r>
          </a:p>
          <a:p>
            <a:pPr lvl="1"/>
            <a:r>
              <a:rPr lang="en-US" sz="2000" dirty="0"/>
              <a:t>Method 1</a:t>
            </a:r>
          </a:p>
          <a:p>
            <a:pPr lvl="2"/>
            <a:r>
              <a:rPr lang="en-US" sz="1600" dirty="0"/>
              <a:t>Identify area</a:t>
            </a:r>
          </a:p>
          <a:p>
            <a:pPr lvl="2"/>
            <a:r>
              <a:rPr lang="en-US" sz="1600" dirty="0"/>
              <a:t>Right-click to right of area where column will go</a:t>
            </a:r>
          </a:p>
          <a:p>
            <a:pPr lvl="2"/>
            <a:r>
              <a:rPr lang="en-US" sz="1600" dirty="0"/>
              <a:t>Select “Insert”</a:t>
            </a:r>
          </a:p>
          <a:p>
            <a:pPr lvl="1"/>
            <a:r>
              <a:rPr lang="en-US" sz="2000" dirty="0"/>
              <a:t>Method 2</a:t>
            </a:r>
          </a:p>
          <a:p>
            <a:pPr lvl="2"/>
            <a:r>
              <a:rPr lang="en-US" sz="1600" dirty="0"/>
              <a:t>”Insert” in “Cells” group- column will be inserted to left</a:t>
            </a:r>
          </a:p>
          <a:p>
            <a:pPr lvl="1"/>
            <a:endParaRPr lang="en-US" sz="2000" dirty="0"/>
          </a:p>
        </p:txBody>
      </p:sp>
      <p:sp>
        <p:nvSpPr>
          <p:cNvPr id="4" name="Text Placeholder 3">
            <a:extLst>
              <a:ext uri="{FF2B5EF4-FFF2-40B4-BE49-F238E27FC236}">
                <a16:creationId xmlns:a16="http://schemas.microsoft.com/office/drawing/2014/main" id="{28040AE3-E753-E146-8B04-ECD4E92F317A}"/>
              </a:ext>
            </a:extLst>
          </p:cNvPr>
          <p:cNvSpPr>
            <a:spLocks noGrp="1"/>
          </p:cNvSpPr>
          <p:nvPr>
            <p:ph type="body" idx="4294967295"/>
          </p:nvPr>
        </p:nvSpPr>
        <p:spPr>
          <a:xfrm>
            <a:off x="6172200" y="1825625"/>
            <a:ext cx="5181600" cy="4351338"/>
          </a:xfrm>
        </p:spPr>
        <p:txBody>
          <a:bodyPr/>
          <a:lstStyle/>
          <a:p>
            <a:r>
              <a:rPr lang="en-US" sz="2400" dirty="0"/>
              <a:t>Delete columns and rows</a:t>
            </a:r>
          </a:p>
          <a:p>
            <a:pPr lvl="1"/>
            <a:r>
              <a:rPr lang="en-US" sz="2000" dirty="0"/>
              <a:t>Method 1</a:t>
            </a:r>
          </a:p>
          <a:p>
            <a:pPr lvl="2"/>
            <a:r>
              <a:rPr lang="en-US" sz="1600" dirty="0"/>
              <a:t>Right-click column</a:t>
            </a:r>
          </a:p>
          <a:p>
            <a:pPr lvl="2"/>
            <a:r>
              <a:rPr lang="en-US" sz="1600" dirty="0"/>
              <a:t>Select Delete from pop-up window</a:t>
            </a:r>
          </a:p>
          <a:p>
            <a:pPr lvl="1"/>
            <a:r>
              <a:rPr lang="en-US" sz="2000" dirty="0"/>
              <a:t>Method 2</a:t>
            </a:r>
          </a:p>
          <a:p>
            <a:pPr lvl="2"/>
            <a:r>
              <a:rPr lang="en-US" sz="1600" dirty="0"/>
              <a:t>“Delete” button in “Cells” group</a:t>
            </a:r>
          </a:p>
          <a:p>
            <a:endParaRPr lang="en-US" sz="2400" dirty="0"/>
          </a:p>
        </p:txBody>
      </p:sp>
    </p:spTree>
    <p:extLst>
      <p:ext uri="{BB962C8B-B14F-4D97-AF65-F5344CB8AC3E}">
        <p14:creationId xmlns:p14="http://schemas.microsoft.com/office/powerpoint/2010/main" val="96773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arrange Table 2" title="Slide 7"/>
          <p:cNvSpPr>
            <a:spLocks noGrp="1"/>
          </p:cNvSpPr>
          <p:nvPr>
            <p:ph type="title"/>
          </p:nvPr>
        </p:nvSpPr>
        <p:spPr/>
        <p:txBody>
          <a:bodyPr/>
          <a:lstStyle/>
          <a:p>
            <a:r>
              <a:rPr lang="en-US" dirty="0"/>
              <a:t>Rearrange Tables: Moving Columns and Rows</a:t>
            </a:r>
          </a:p>
        </p:txBody>
      </p:sp>
      <p:sp>
        <p:nvSpPr>
          <p:cNvPr id="3" name="Content Placeholder 2" descr="Move Columns and Rows. Method 1: Right-click column, select &quot;cut&quot; from pop-up window, right-click column to LEFT of column, &quot;Insert Cut Cells&quot; column. Method 2: right-click, control X, select column to LEFT of column, control V." title="Slide 7"/>
          <p:cNvSpPr>
            <a:spLocks noGrp="1"/>
          </p:cNvSpPr>
          <p:nvPr>
            <p:ph type="body" idx="1"/>
          </p:nvPr>
        </p:nvSpPr>
        <p:spPr/>
        <p:txBody>
          <a:bodyPr/>
          <a:lstStyle/>
          <a:p>
            <a:r>
              <a:rPr lang="en-US" sz="2400" dirty="0"/>
              <a:t>Move Columns and Rows</a:t>
            </a:r>
          </a:p>
          <a:p>
            <a:pPr lvl="1"/>
            <a:r>
              <a:rPr lang="en-US" sz="2000" dirty="0"/>
              <a:t>Method 1</a:t>
            </a:r>
          </a:p>
          <a:p>
            <a:pPr lvl="2"/>
            <a:r>
              <a:rPr lang="en-US" sz="1600" dirty="0"/>
              <a:t>Right-click column</a:t>
            </a:r>
          </a:p>
          <a:p>
            <a:pPr lvl="2"/>
            <a:r>
              <a:rPr lang="en-US" sz="1600" dirty="0"/>
              <a:t>Select “Cut” from pop-up window</a:t>
            </a:r>
          </a:p>
          <a:p>
            <a:pPr lvl="2"/>
            <a:r>
              <a:rPr lang="en-US" sz="1600" dirty="0"/>
              <a:t>Right-click column to LEFT of column</a:t>
            </a:r>
          </a:p>
          <a:p>
            <a:pPr lvl="2"/>
            <a:r>
              <a:rPr lang="en-US" sz="1600" dirty="0"/>
              <a:t>”Insert Cut Cells” column</a:t>
            </a:r>
          </a:p>
          <a:p>
            <a:pPr lvl="1"/>
            <a:r>
              <a:rPr lang="en-US" sz="2000" dirty="0"/>
              <a:t>Method 2</a:t>
            </a:r>
          </a:p>
          <a:p>
            <a:pPr lvl="2"/>
            <a:r>
              <a:rPr lang="en-US" sz="1600" dirty="0"/>
              <a:t>Right-click</a:t>
            </a:r>
          </a:p>
          <a:p>
            <a:pPr lvl="2"/>
            <a:r>
              <a:rPr lang="en-US" sz="1600" dirty="0" err="1"/>
              <a:t>Ctrl+X</a:t>
            </a:r>
            <a:endParaRPr lang="en-US" sz="1600" dirty="0"/>
          </a:p>
          <a:p>
            <a:pPr lvl="2"/>
            <a:r>
              <a:rPr lang="en-US" sz="1600" dirty="0"/>
              <a:t>Select column to LEFT of column</a:t>
            </a:r>
          </a:p>
          <a:p>
            <a:pPr lvl="2"/>
            <a:r>
              <a:rPr lang="en-US" sz="1600" dirty="0" err="1"/>
              <a:t>Ctrl+V</a:t>
            </a:r>
            <a:endParaRPr lang="en-US" sz="1600" dirty="0"/>
          </a:p>
        </p:txBody>
      </p:sp>
    </p:spTree>
    <p:extLst>
      <p:ext uri="{BB962C8B-B14F-4D97-AF65-F5344CB8AC3E}">
        <p14:creationId xmlns:p14="http://schemas.microsoft.com/office/powerpoint/2010/main" val="175440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1F13-B161-49DA-BA4C-43331C47AAB6}"/>
              </a:ext>
            </a:extLst>
          </p:cNvPr>
          <p:cNvSpPr>
            <a:spLocks noGrp="1"/>
          </p:cNvSpPr>
          <p:nvPr>
            <p:ph type="title"/>
          </p:nvPr>
        </p:nvSpPr>
        <p:spPr/>
        <p:txBody>
          <a:bodyPr/>
          <a:lstStyle/>
          <a:p>
            <a:r>
              <a:rPr lang="en-US" dirty="0"/>
              <a:t>Practice Question 2 </a:t>
            </a:r>
          </a:p>
        </p:txBody>
      </p:sp>
      <p:sp>
        <p:nvSpPr>
          <p:cNvPr id="3" name="Text Placeholder 2">
            <a:extLst>
              <a:ext uri="{FF2B5EF4-FFF2-40B4-BE49-F238E27FC236}">
                <a16:creationId xmlns:a16="http://schemas.microsoft.com/office/drawing/2014/main" id="{F7F37A9E-CF48-45F1-930D-FDE00979DDE9}"/>
              </a:ext>
            </a:extLst>
          </p:cNvPr>
          <p:cNvSpPr>
            <a:spLocks noGrp="1"/>
          </p:cNvSpPr>
          <p:nvPr>
            <p:ph type="body" idx="1"/>
          </p:nvPr>
        </p:nvSpPr>
        <p:spPr/>
        <p:txBody>
          <a:bodyPr/>
          <a:lstStyle/>
          <a:p>
            <a:pPr marL="38100" indent="0">
              <a:buNone/>
            </a:pPr>
            <a:r>
              <a:rPr lang="en-US" dirty="0"/>
              <a:t>Jeremy created a new table filled with data in Excel. Since the table is large it becomes difficult to tell which data fits which left side month. What should Jeremy do to make his table a bit more legible and easier to read?</a:t>
            </a:r>
          </a:p>
          <a:p>
            <a:endParaRPr lang="en-US" dirty="0"/>
          </a:p>
          <a:p>
            <a:pPr marL="742950" lvl="1" indent="-342900">
              <a:buFont typeface="+mj-lt"/>
              <a:buAutoNum type="alphaUcPeriod"/>
            </a:pPr>
            <a:r>
              <a:rPr lang="en-US" dirty="0"/>
              <a:t>Use table styling.</a:t>
            </a:r>
          </a:p>
          <a:p>
            <a:pPr marL="742950" lvl="1" indent="-342900">
              <a:buFont typeface="+mj-lt"/>
              <a:buAutoNum type="alphaUcPeriod"/>
            </a:pPr>
            <a:r>
              <a:rPr lang="en-US" dirty="0"/>
              <a:t>Use different cell formats.</a:t>
            </a:r>
          </a:p>
          <a:p>
            <a:pPr marL="742950" lvl="1" indent="-342900">
              <a:buFont typeface="+mj-lt"/>
              <a:buAutoNum type="alphaUcPeriod"/>
            </a:pPr>
            <a:r>
              <a:rPr lang="en-US" dirty="0"/>
              <a:t>Change the comma style.</a:t>
            </a:r>
          </a:p>
          <a:p>
            <a:pPr marL="742950" lvl="1" indent="-342900">
              <a:buFont typeface="+mj-lt"/>
              <a:buAutoNum type="alphaUcPeriod"/>
            </a:pPr>
            <a:r>
              <a:rPr lang="en-US" dirty="0"/>
              <a:t>Move columns and rows.</a:t>
            </a:r>
          </a:p>
          <a:p>
            <a:pPr lvl="1"/>
            <a:endParaRPr lang="en-US" dirty="0"/>
          </a:p>
        </p:txBody>
      </p:sp>
    </p:spTree>
    <p:extLst>
      <p:ext uri="{BB962C8B-B14F-4D97-AF65-F5344CB8AC3E}">
        <p14:creationId xmlns:p14="http://schemas.microsoft.com/office/powerpoint/2010/main" val="115623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000"/>
              <a:buFont typeface="Century Gothic"/>
              <a:buNone/>
            </a:pPr>
            <a:r>
              <a:rPr lang="en-US" dirty="0"/>
              <a:t>Using Multiple Worksheets</a:t>
            </a:r>
            <a:endParaRPr dirty="0"/>
          </a:p>
        </p:txBody>
      </p:sp>
    </p:spTree>
    <p:extLst>
      <p:ext uri="{BB962C8B-B14F-4D97-AF65-F5344CB8AC3E}">
        <p14:creationId xmlns:p14="http://schemas.microsoft.com/office/powerpoint/2010/main" val="194586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Using Multiple Worksheets</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6.3: Create a new workbook with more than one worksheet</a:t>
            </a:r>
            <a:endParaRPr sz="2400" dirty="0">
              <a:solidFill>
                <a:schemeClr val="tx1"/>
              </a:solidFill>
            </a:endParaRPr>
          </a:p>
          <a:p>
            <a:pPr marL="582930" lvl="1" indent="0">
              <a:buNone/>
            </a:pPr>
            <a:r>
              <a:rPr lang="en-US" sz="2200" dirty="0"/>
              <a:t>6.3.1: </a:t>
            </a:r>
            <a:r>
              <a:rPr lang="en-US" sz="2400" dirty="0"/>
              <a:t>Create a new workbook with more than one worksheet</a:t>
            </a:r>
            <a:endParaRPr dirty="0"/>
          </a:p>
        </p:txBody>
      </p:sp>
    </p:spTree>
    <p:extLst>
      <p:ext uri="{BB962C8B-B14F-4D97-AF65-F5344CB8AC3E}">
        <p14:creationId xmlns:p14="http://schemas.microsoft.com/office/powerpoint/2010/main" val="168279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orkbook with Multiple Worksheets" title="Slide 2"/>
          <p:cNvSpPr>
            <a:spLocks noGrp="1"/>
          </p:cNvSpPr>
          <p:nvPr>
            <p:ph type="title"/>
          </p:nvPr>
        </p:nvSpPr>
        <p:spPr/>
        <p:txBody>
          <a:bodyPr/>
          <a:lstStyle/>
          <a:p>
            <a:r>
              <a:rPr lang="en-US" dirty="0"/>
              <a:t>Workbook with Multiple Worksheets</a:t>
            </a:r>
          </a:p>
        </p:txBody>
      </p:sp>
      <p:sp>
        <p:nvSpPr>
          <p:cNvPr id="3" name="Content Placeholder 2" descr="Method 1: &quot;Insert Worksheet&quot; plus button at bottom of window. Method 2: Menu option, insert, insert sheet at &quot;cells&quot; group in ribbon." title="Slide 2"/>
          <p:cNvSpPr>
            <a:spLocks noGrp="1"/>
          </p:cNvSpPr>
          <p:nvPr>
            <p:ph type="body" idx="1"/>
          </p:nvPr>
        </p:nvSpPr>
        <p:spPr>
          <a:xfrm>
            <a:off x="838200" y="1825625"/>
            <a:ext cx="5181600" cy="4351338"/>
          </a:xfrm>
        </p:spPr>
        <p:txBody>
          <a:bodyPr/>
          <a:lstStyle/>
          <a:p>
            <a:r>
              <a:rPr lang="en-US" dirty="0"/>
              <a:t>Method 1</a:t>
            </a:r>
          </a:p>
          <a:p>
            <a:pPr lvl="1"/>
            <a:r>
              <a:rPr lang="en-US" dirty="0"/>
              <a:t>”Insert Worksheet”- ”+” button at bottom of window</a:t>
            </a:r>
          </a:p>
          <a:p>
            <a:pPr lvl="1"/>
            <a:endParaRPr lang="en-US" dirty="0"/>
          </a:p>
          <a:p>
            <a:r>
              <a:rPr lang="en-US" dirty="0"/>
              <a:t>Method 2</a:t>
            </a:r>
          </a:p>
          <a:p>
            <a:pPr lvl="1"/>
            <a:r>
              <a:rPr lang="en-US" dirty="0"/>
              <a:t>Menu option- Insert&gt;Insert Sheet at “Cells” group in ribbon</a:t>
            </a:r>
          </a:p>
          <a:p>
            <a:pPr lvl="1"/>
            <a:endParaRPr lang="en-US" dirty="0"/>
          </a:p>
        </p:txBody>
      </p:sp>
      <p:pic>
        <p:nvPicPr>
          <p:cNvPr id="4" name="Picture 3" descr="A blank excel sheet is open. A green arrow is pointing at the option to add a new sheet."/>
          <p:cNvPicPr>
            <a:picLocks noChangeAspect="1"/>
          </p:cNvPicPr>
          <p:nvPr/>
        </p:nvPicPr>
        <p:blipFill rotWithShape="1">
          <a:blip r:embed="rId2">
            <a:extLst>
              <a:ext uri="{28A0092B-C50C-407E-A947-70E740481C1C}">
                <a14:useLocalDpi xmlns:a14="http://schemas.microsoft.com/office/drawing/2010/main" val="0"/>
              </a:ext>
            </a:extLst>
          </a:blip>
          <a:srcRect l="-1" t="69988" r="65008"/>
          <a:stretch/>
        </p:blipFill>
        <p:spPr>
          <a:xfrm>
            <a:off x="6172200" y="1825624"/>
            <a:ext cx="5181600" cy="3332133"/>
          </a:xfrm>
          <a:prstGeom prst="rect">
            <a:avLst/>
          </a:prstGeom>
        </p:spPr>
      </p:pic>
    </p:spTree>
    <p:extLst>
      <p:ext uri="{BB962C8B-B14F-4D97-AF65-F5344CB8AC3E}">
        <p14:creationId xmlns:p14="http://schemas.microsoft.com/office/powerpoint/2010/main" val="62965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5C36-F696-4CB7-BB77-B3A4F7DC2981}"/>
              </a:ext>
            </a:extLst>
          </p:cNvPr>
          <p:cNvSpPr>
            <a:spLocks noGrp="1"/>
          </p:cNvSpPr>
          <p:nvPr>
            <p:ph type="title"/>
          </p:nvPr>
        </p:nvSpPr>
        <p:spPr/>
        <p:txBody>
          <a:bodyPr/>
          <a:lstStyle/>
          <a:p>
            <a:r>
              <a:rPr lang="en-US" dirty="0"/>
              <a:t>Class Discussion: Cell Wrapping </a:t>
            </a:r>
          </a:p>
        </p:txBody>
      </p:sp>
      <p:sp>
        <p:nvSpPr>
          <p:cNvPr id="3" name="Text Placeholder 2">
            <a:extLst>
              <a:ext uri="{FF2B5EF4-FFF2-40B4-BE49-F238E27FC236}">
                <a16:creationId xmlns:a16="http://schemas.microsoft.com/office/drawing/2014/main" id="{DDBF7508-E712-4D9F-98A3-89409009114A}"/>
              </a:ext>
            </a:extLst>
          </p:cNvPr>
          <p:cNvSpPr>
            <a:spLocks noGrp="1"/>
          </p:cNvSpPr>
          <p:nvPr>
            <p:ph type="body" idx="1"/>
          </p:nvPr>
        </p:nvSpPr>
        <p:spPr>
          <a:xfrm>
            <a:off x="838200" y="1825625"/>
            <a:ext cx="5656729" cy="4351338"/>
          </a:xfrm>
        </p:spPr>
        <p:txBody>
          <a:bodyPr/>
          <a:lstStyle/>
          <a:p>
            <a:r>
              <a:rPr lang="en-US" dirty="0"/>
              <a:t>You have learned how to change cell formats to better display the type of data in a cell. But what happens if the text in a cell is very long and looks like it is extending over multiple cells? There is an option to use for unwieldy text called “cell wrapping.”</a:t>
            </a:r>
          </a:p>
          <a:p>
            <a:r>
              <a:rPr lang="en-US" dirty="0"/>
              <a:t>Steps to Text Wrap</a:t>
            </a:r>
          </a:p>
          <a:p>
            <a:pPr lvl="1"/>
            <a:r>
              <a:rPr lang="en-US" dirty="0"/>
              <a:t>Select text box</a:t>
            </a:r>
          </a:p>
          <a:p>
            <a:pPr lvl="1"/>
            <a:r>
              <a:rPr lang="en-US" dirty="0"/>
              <a:t>Right-click &gt; Format Cells</a:t>
            </a:r>
          </a:p>
          <a:p>
            <a:pPr lvl="1"/>
            <a:r>
              <a:rPr lang="en-US" dirty="0"/>
              <a:t>Alignment &gt; Check Wrap Text </a:t>
            </a:r>
          </a:p>
          <a:p>
            <a:pPr lvl="1"/>
            <a:r>
              <a:rPr lang="en-US" dirty="0"/>
              <a:t>OR</a:t>
            </a:r>
          </a:p>
          <a:p>
            <a:pPr lvl="1"/>
            <a:r>
              <a:rPr lang="en-US" dirty="0"/>
              <a:t>Home &gt; Cells &gt; Format &gt; Format Cells</a:t>
            </a:r>
          </a:p>
          <a:p>
            <a:pPr lvl="1"/>
            <a:r>
              <a:rPr lang="en-US" dirty="0"/>
              <a:t>Alignment &gt; Check Wrap Text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A screenshot of text so long that it appears to take up the space of five cells.">
            <a:extLst>
              <a:ext uri="{FF2B5EF4-FFF2-40B4-BE49-F238E27FC236}">
                <a16:creationId xmlns:a16="http://schemas.microsoft.com/office/drawing/2014/main" id="{0067B90E-B80F-4690-91ED-78D073295D85}"/>
              </a:ext>
            </a:extLst>
          </p:cNvPr>
          <p:cNvPicPr>
            <a:picLocks noChangeAspect="1"/>
          </p:cNvPicPr>
          <p:nvPr/>
        </p:nvPicPr>
        <p:blipFill>
          <a:blip r:embed="rId3"/>
          <a:stretch>
            <a:fillRect/>
          </a:stretch>
        </p:blipFill>
        <p:spPr>
          <a:xfrm>
            <a:off x="7414749" y="1537545"/>
            <a:ext cx="3602534" cy="1265280"/>
          </a:xfrm>
          <a:prstGeom prst="rect">
            <a:avLst/>
          </a:prstGeom>
        </p:spPr>
      </p:pic>
      <p:pic>
        <p:nvPicPr>
          <p:cNvPr id="6" name="Picture 5" descr="Format cells dialogue box open with tab &quot;Alignment&quot; selected and option &quot;Wrap text&quot; selected.">
            <a:extLst>
              <a:ext uri="{FF2B5EF4-FFF2-40B4-BE49-F238E27FC236}">
                <a16:creationId xmlns:a16="http://schemas.microsoft.com/office/drawing/2014/main" id="{4543B7D7-30C6-49B3-9911-40CA2D22DE24}"/>
              </a:ext>
            </a:extLst>
          </p:cNvPr>
          <p:cNvPicPr>
            <a:picLocks noChangeAspect="1"/>
          </p:cNvPicPr>
          <p:nvPr/>
        </p:nvPicPr>
        <p:blipFill>
          <a:blip r:embed="rId4"/>
          <a:stretch>
            <a:fillRect/>
          </a:stretch>
        </p:blipFill>
        <p:spPr>
          <a:xfrm>
            <a:off x="7078233" y="3098660"/>
            <a:ext cx="4275567" cy="3219104"/>
          </a:xfrm>
          <a:prstGeom prst="rect">
            <a:avLst/>
          </a:prstGeom>
        </p:spPr>
      </p:pic>
    </p:spTree>
    <p:extLst>
      <p:ext uri="{BB962C8B-B14F-4D97-AF65-F5344CB8AC3E}">
        <p14:creationId xmlns:p14="http://schemas.microsoft.com/office/powerpoint/2010/main" val="58648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B66A-9B52-6841-A545-D86348903812}"/>
              </a:ext>
            </a:extLst>
          </p:cNvPr>
          <p:cNvSpPr>
            <a:spLocks noGrp="1"/>
          </p:cNvSpPr>
          <p:nvPr>
            <p:ph type="title"/>
          </p:nvPr>
        </p:nvSpPr>
        <p:spPr/>
        <p:txBody>
          <a:bodyPr/>
          <a:lstStyle/>
          <a:p>
            <a:r>
              <a:rPr lang="en-US" dirty="0"/>
              <a:t>Class Discussion: Cell Wrapping (cont.)</a:t>
            </a:r>
          </a:p>
        </p:txBody>
      </p:sp>
      <p:sp>
        <p:nvSpPr>
          <p:cNvPr id="3" name="Text Placeholder 2">
            <a:extLst>
              <a:ext uri="{FF2B5EF4-FFF2-40B4-BE49-F238E27FC236}">
                <a16:creationId xmlns:a16="http://schemas.microsoft.com/office/drawing/2014/main" id="{BC05CA24-A6FA-534C-ABD1-97B3F4053E30}"/>
              </a:ext>
            </a:extLst>
          </p:cNvPr>
          <p:cNvSpPr>
            <a:spLocks noGrp="1"/>
          </p:cNvSpPr>
          <p:nvPr>
            <p:ph type="body" idx="1"/>
          </p:nvPr>
        </p:nvSpPr>
        <p:spPr/>
        <p:txBody>
          <a:bodyPr/>
          <a:lstStyle/>
          <a:p>
            <a:pPr marL="38100" indent="0">
              <a:buNone/>
            </a:pPr>
            <a:r>
              <a:rPr lang="en-US" dirty="0"/>
              <a:t>With your classmates, discuss the following: </a:t>
            </a:r>
          </a:p>
          <a:p>
            <a:pPr lvl="1">
              <a:lnSpc>
                <a:spcPct val="100000"/>
              </a:lnSpc>
            </a:pPr>
            <a:r>
              <a:rPr lang="en-US" dirty="0"/>
              <a:t>Do you think you will use this text wrapping tool? If so, when?</a:t>
            </a:r>
          </a:p>
          <a:p>
            <a:pPr lvl="1">
              <a:lnSpc>
                <a:spcPct val="100000"/>
              </a:lnSpc>
            </a:pPr>
            <a:r>
              <a:rPr lang="en-US" dirty="0"/>
              <a:t>Do you know another way of condensing text in Excel? If so, how?</a:t>
            </a:r>
          </a:p>
          <a:p>
            <a:pPr lvl="1">
              <a:lnSpc>
                <a:spcPct val="100000"/>
              </a:lnSpc>
            </a:pPr>
            <a:r>
              <a:rPr lang="en-US" dirty="0"/>
              <a:t>Which method will you use the most right-click or Cells group path?</a:t>
            </a:r>
          </a:p>
          <a:p>
            <a:endParaRPr lang="en-US" dirty="0"/>
          </a:p>
        </p:txBody>
      </p:sp>
    </p:spTree>
    <p:extLst>
      <p:ext uri="{BB962C8B-B14F-4D97-AF65-F5344CB8AC3E}">
        <p14:creationId xmlns:p14="http://schemas.microsoft.com/office/powerpoint/2010/main" val="198276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2"/>
          <p:cNvSpPr txBox="1">
            <a:spLocks noGrp="1"/>
          </p:cNvSpPr>
          <p:nvPr>
            <p:ph type="title"/>
          </p:nvPr>
        </p:nvSpPr>
        <p:spPr>
          <a:xfrm>
            <a:off x="838200" y="496887"/>
            <a:ext cx="10515600" cy="1325563"/>
          </a:xfrm>
          <a:prstGeom prst="rect">
            <a:avLst/>
          </a:prstGeom>
          <a:noFill/>
          <a:ln>
            <a:noFill/>
          </a:ln>
        </p:spPr>
        <p:txBody>
          <a:bodyPr spcFirstLastPara="1" wrap="square" lIns="91425" tIns="45700" rIns="91425" bIns="45700" anchor="ctr" anchorCtr="0">
            <a:noAutofit/>
          </a:bodyPr>
          <a:lstStyle/>
          <a:p>
            <a:pPr marL="38100" lvl="0" indent="0" algn="l" rtl="0">
              <a:lnSpc>
                <a:spcPct val="90000"/>
              </a:lnSpc>
              <a:spcBef>
                <a:spcPts val="0"/>
              </a:spcBef>
              <a:spcAft>
                <a:spcPts val="0"/>
              </a:spcAft>
              <a:buSzPts val="4400"/>
              <a:buNone/>
            </a:pPr>
            <a:r>
              <a:rPr lang="en-US"/>
              <a:t>Module Learning Outcomes</a:t>
            </a:r>
            <a:endParaRPr/>
          </a:p>
        </p:txBody>
      </p:sp>
      <p:sp>
        <p:nvSpPr>
          <p:cNvPr id="62" name="Google Shape;62;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lgn="l" rtl="0">
              <a:lnSpc>
                <a:spcPct val="90000"/>
              </a:lnSpc>
              <a:spcBef>
                <a:spcPts val="750"/>
              </a:spcBef>
              <a:spcAft>
                <a:spcPts val="0"/>
              </a:spcAft>
              <a:buSzPts val="2800"/>
              <a:buNone/>
            </a:pPr>
            <a:r>
              <a:rPr lang="en-US" sz="2800" dirty="0"/>
              <a:t>Perform Basic Tasks in Microsoft Excel</a:t>
            </a:r>
            <a:endParaRPr sz="2800" dirty="0"/>
          </a:p>
          <a:p>
            <a:pPr marL="38100" lvl="0" indent="0" algn="l" rtl="0">
              <a:lnSpc>
                <a:spcPct val="90000"/>
              </a:lnSpc>
              <a:spcBef>
                <a:spcPts val="750"/>
              </a:spcBef>
              <a:spcAft>
                <a:spcPts val="0"/>
              </a:spcAft>
              <a:buSzPts val="2800"/>
              <a:buNone/>
            </a:pPr>
            <a:endParaRPr sz="2200" dirty="0"/>
          </a:p>
          <a:p>
            <a:pPr marL="932688" indent="-457200">
              <a:spcBef>
                <a:spcPts val="375"/>
              </a:spcBef>
              <a:buNone/>
            </a:pPr>
            <a:r>
              <a:rPr lang="en-US" sz="2400" dirty="0">
                <a:solidFill>
                  <a:schemeClr val="tx1"/>
                </a:solidFill>
                <a:hlinkClick r:id="rId3" action="ppaction://hlinksldjump"/>
              </a:rPr>
              <a:t>6.1: Create a worksheet and add data</a:t>
            </a:r>
            <a:endParaRPr sz="2400" dirty="0">
              <a:solidFill>
                <a:schemeClr val="tx1"/>
              </a:solidFill>
            </a:endParaRPr>
          </a:p>
          <a:p>
            <a:pPr marL="932688" indent="-457200">
              <a:spcBef>
                <a:spcPts val="375"/>
              </a:spcBef>
              <a:buNone/>
            </a:pPr>
            <a:r>
              <a:rPr lang="en-US" sz="2400" dirty="0">
                <a:solidFill>
                  <a:schemeClr val="tx1"/>
                </a:solidFill>
                <a:hlinkClick r:id="rId4" action="ppaction://hlinksldjump"/>
              </a:rPr>
              <a:t>6.2: Change formatting, layout, and styles in Excel</a:t>
            </a:r>
            <a:endParaRPr sz="2400" dirty="0">
              <a:solidFill>
                <a:schemeClr val="tx1"/>
              </a:solidFill>
            </a:endParaRPr>
          </a:p>
          <a:p>
            <a:pPr marL="932688" indent="-457200">
              <a:spcBef>
                <a:spcPts val="375"/>
              </a:spcBef>
              <a:buNone/>
            </a:pPr>
            <a:r>
              <a:rPr lang="en-US" sz="2400" dirty="0">
                <a:solidFill>
                  <a:schemeClr val="tx1"/>
                </a:solidFill>
                <a:hlinkClick r:id="rId5" action="ppaction://hlinksldjump"/>
              </a:rPr>
              <a:t>6.3: Create a new workbook with more than one worksheet</a:t>
            </a:r>
            <a:endParaRPr lang="en-US" sz="2400" dirty="0">
              <a:solidFill>
                <a:schemeClr val="tx1"/>
              </a:solidFill>
            </a:endParaRPr>
          </a:p>
          <a:p>
            <a:pPr marL="932688" indent="-457200">
              <a:spcBef>
                <a:spcPts val="375"/>
              </a:spcBef>
              <a:buNone/>
            </a:pPr>
            <a:endParaRPr lang="en-US" sz="2400" dirty="0"/>
          </a:p>
          <a:p>
            <a:pPr marL="932688" lvl="0" indent="-457200" algn="l" rtl="0">
              <a:lnSpc>
                <a:spcPct val="90000"/>
              </a:lnSpc>
              <a:spcBef>
                <a:spcPts val="375"/>
              </a:spcBef>
              <a:spcAft>
                <a:spcPts val="0"/>
              </a:spcAft>
              <a:buSzPts val="2800"/>
              <a:buNone/>
            </a:pP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EF67-F533-4495-A81C-0FAE920D550F}"/>
              </a:ext>
            </a:extLst>
          </p:cNvPr>
          <p:cNvSpPr>
            <a:spLocks noGrp="1"/>
          </p:cNvSpPr>
          <p:nvPr>
            <p:ph type="title"/>
          </p:nvPr>
        </p:nvSpPr>
        <p:spPr/>
        <p:txBody>
          <a:bodyPr/>
          <a:lstStyle/>
          <a:p>
            <a:r>
              <a:rPr lang="en-US" dirty="0"/>
              <a:t>Class Activity: Team Create Multiple Worksheet Workbook</a:t>
            </a:r>
          </a:p>
        </p:txBody>
      </p:sp>
      <p:sp>
        <p:nvSpPr>
          <p:cNvPr id="3" name="Text Placeholder 2">
            <a:extLst>
              <a:ext uri="{FF2B5EF4-FFF2-40B4-BE49-F238E27FC236}">
                <a16:creationId xmlns:a16="http://schemas.microsoft.com/office/drawing/2014/main" id="{D17948AF-5AE2-49F8-99F8-CCF881EA37D1}"/>
              </a:ext>
            </a:extLst>
          </p:cNvPr>
          <p:cNvSpPr>
            <a:spLocks noGrp="1"/>
          </p:cNvSpPr>
          <p:nvPr>
            <p:ph type="body" idx="1"/>
          </p:nvPr>
        </p:nvSpPr>
        <p:spPr/>
        <p:txBody>
          <a:bodyPr/>
          <a:lstStyle/>
          <a:p>
            <a:pPr lvl="0"/>
            <a:r>
              <a:rPr lang="en-US" dirty="0"/>
              <a:t>Groups: Break into teams of 3–4</a:t>
            </a:r>
          </a:p>
          <a:p>
            <a:pPr lvl="0"/>
            <a:r>
              <a:rPr lang="en-US" dirty="0"/>
              <a:t>Create One Excel Workbook: 6–8 Total Worksheets (2 minimum per person)</a:t>
            </a:r>
          </a:p>
          <a:p>
            <a:pPr lvl="0"/>
            <a:endParaRPr lang="en-US" dirty="0"/>
          </a:p>
          <a:p>
            <a:pPr lvl="0"/>
            <a:r>
              <a:rPr lang="en-US" dirty="0"/>
              <a:t>Populate Worksheets: </a:t>
            </a:r>
          </a:p>
          <a:p>
            <a:pPr lvl="1"/>
            <a:r>
              <a:rPr lang="en-US" dirty="0"/>
              <a:t>Populate each worksheet with small, different stylized tables. </a:t>
            </a:r>
          </a:p>
          <a:p>
            <a:pPr lvl="1"/>
            <a:r>
              <a:rPr lang="en-US" dirty="0"/>
              <a:t>Be creative with your data, table and cell styles, labels, subjects and cell formats. </a:t>
            </a:r>
          </a:p>
          <a:p>
            <a:pPr lvl="1"/>
            <a:r>
              <a:rPr lang="en-US" dirty="0"/>
              <a:t>Name each of the worksheets a different name.</a:t>
            </a:r>
          </a:p>
          <a:p>
            <a:endParaRPr lang="en-US" dirty="0"/>
          </a:p>
          <a:p>
            <a:r>
              <a:rPr lang="en-US" dirty="0"/>
              <a:t>Questions: Ask yourself and others and share thoughts.</a:t>
            </a:r>
          </a:p>
          <a:p>
            <a:pPr lvl="1"/>
            <a:r>
              <a:rPr lang="en-US" dirty="0"/>
              <a:t>Did you discover something new about Excel while working with others? If so, what?</a:t>
            </a:r>
          </a:p>
          <a:p>
            <a:pPr lvl="1"/>
            <a:r>
              <a:rPr lang="en-US" dirty="0"/>
              <a:t>What types of questions arose while creating these worksheets? Did you find the answers? If so, what were they?</a:t>
            </a:r>
          </a:p>
          <a:p>
            <a:pPr lvl="1"/>
            <a:r>
              <a:rPr lang="en-US" dirty="0"/>
              <a:t>What else would you like to know about worksheets and how to use them?</a:t>
            </a:r>
          </a:p>
          <a:p>
            <a:endParaRPr lang="en-US" dirty="0"/>
          </a:p>
        </p:txBody>
      </p:sp>
    </p:spTree>
    <p:extLst>
      <p:ext uri="{BB962C8B-B14F-4D97-AF65-F5344CB8AC3E}">
        <p14:creationId xmlns:p14="http://schemas.microsoft.com/office/powerpoint/2010/main" val="195683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ick Review" title="Slide 10"/>
          <p:cNvSpPr>
            <a:spLocks noGrp="1"/>
          </p:cNvSpPr>
          <p:nvPr>
            <p:ph type="title"/>
          </p:nvPr>
        </p:nvSpPr>
        <p:spPr/>
        <p:txBody>
          <a:bodyPr/>
          <a:lstStyle/>
          <a:p>
            <a:r>
              <a:rPr lang="en-US" dirty="0"/>
              <a:t>Quick Review</a:t>
            </a:r>
          </a:p>
        </p:txBody>
      </p:sp>
      <p:sp>
        <p:nvSpPr>
          <p:cNvPr id="3" name="Content Placeholder 2" descr="Can you create a new Excel table? Are you now able to add data to a table? Do you know how to apply table/cell/comma styles and formats? How do you add/delete/move/change the width of columns and rows? Are you able to use Flash Fill? Do you know how to use the AutoSum button?" title="Slide 10"/>
          <p:cNvSpPr>
            <a:spLocks noGrp="1"/>
          </p:cNvSpPr>
          <p:nvPr>
            <p:ph type="body" idx="1"/>
          </p:nvPr>
        </p:nvSpPr>
        <p:spPr/>
        <p:txBody>
          <a:bodyPr/>
          <a:lstStyle/>
          <a:p>
            <a:r>
              <a:rPr lang="en-US" dirty="0"/>
              <a:t>Can you create a new Excel table?</a:t>
            </a:r>
          </a:p>
          <a:p>
            <a:r>
              <a:rPr lang="en-US" dirty="0"/>
              <a:t>Are you now able to add data to a table?</a:t>
            </a:r>
          </a:p>
          <a:p>
            <a:r>
              <a:rPr lang="en-US" dirty="0"/>
              <a:t>Do you know how to apply table/cell/comma styles and formats?</a:t>
            </a:r>
          </a:p>
          <a:p>
            <a:r>
              <a:rPr lang="en-US" dirty="0"/>
              <a:t>How do you add/delete/move/change the width of columns and rows?</a:t>
            </a:r>
          </a:p>
          <a:p>
            <a:r>
              <a:rPr lang="en-US" dirty="0"/>
              <a:t>Can you create a new workbook with multiple tabs/worksheets?</a:t>
            </a:r>
          </a:p>
          <a:p>
            <a:endParaRPr lang="en-US" dirty="0"/>
          </a:p>
          <a:p>
            <a:endParaRPr lang="en-US" dirty="0"/>
          </a:p>
          <a:p>
            <a:endParaRPr lang="en-US" dirty="0"/>
          </a:p>
          <a:p>
            <a:endParaRPr lang="en-US" dirty="0"/>
          </a:p>
          <a:p>
            <a:endParaRPr lang="en-US" dirty="0"/>
          </a:p>
        </p:txBody>
      </p:sp>
      <p:pic>
        <p:nvPicPr>
          <p:cNvPr id="4" name="Picture 3" descr="Four different versions of Microsoft Excel logos are display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057" y="4545011"/>
            <a:ext cx="6533886" cy="1620098"/>
          </a:xfrm>
          <a:prstGeom prst="rect">
            <a:avLst/>
          </a:prstGeom>
        </p:spPr>
      </p:pic>
    </p:spTree>
    <p:extLst>
      <p:ext uri="{BB962C8B-B14F-4D97-AF65-F5344CB8AC3E}">
        <p14:creationId xmlns:p14="http://schemas.microsoft.com/office/powerpoint/2010/main" val="153815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r>
              <a:rPr lang="en-US" dirty="0"/>
              <a:t>Using Excel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Using Excel</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6.1: </a:t>
            </a:r>
            <a:r>
              <a:rPr lang="en-US" sz="2400" dirty="0">
                <a:solidFill>
                  <a:schemeClr val="tx1"/>
                </a:solidFill>
              </a:rPr>
              <a:t>Create a worksheet and add data</a:t>
            </a:r>
            <a:endParaRPr sz="2400" dirty="0">
              <a:solidFill>
                <a:schemeClr val="tx1"/>
              </a:solidFill>
            </a:endParaRPr>
          </a:p>
          <a:p>
            <a:pPr marL="582930" lvl="1" indent="0" algn="l" rtl="0">
              <a:lnSpc>
                <a:spcPct val="90000"/>
              </a:lnSpc>
              <a:spcBef>
                <a:spcPts val="375"/>
              </a:spcBef>
              <a:spcAft>
                <a:spcPts val="0"/>
              </a:spcAft>
              <a:buSzPts val="2400"/>
              <a:buNone/>
            </a:pPr>
            <a:r>
              <a:rPr lang="en-US" sz="2200" dirty="0"/>
              <a:t>6.1.1: Create a new Excel workbook</a:t>
            </a:r>
            <a:endParaRPr dirty="0"/>
          </a:p>
          <a:p>
            <a:pPr marL="582930" lvl="1" indent="0">
              <a:buNone/>
            </a:pPr>
            <a:r>
              <a:rPr lang="en-US" sz="2200" dirty="0"/>
              <a:t>6.1.2: Add data to a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eating a New Workbook" title="Slide 2"/>
          <p:cNvSpPr>
            <a:spLocks noGrp="1"/>
          </p:cNvSpPr>
          <p:nvPr>
            <p:ph type="title"/>
          </p:nvPr>
        </p:nvSpPr>
        <p:spPr/>
        <p:txBody>
          <a:bodyPr/>
          <a:lstStyle/>
          <a:p>
            <a:r>
              <a:rPr lang="en-US" dirty="0"/>
              <a:t>Creating a New Workbook</a:t>
            </a:r>
          </a:p>
        </p:txBody>
      </p:sp>
      <p:sp>
        <p:nvSpPr>
          <p:cNvPr id="3" name="Content Placeholder 2" descr="Open from Start menu, always has letter X and is green. Create new document just like Microsoft Word. Key terms: cell, row, column." title="Slide 2"/>
          <p:cNvSpPr>
            <a:spLocks noGrp="1"/>
          </p:cNvSpPr>
          <p:nvPr>
            <p:ph type="body" idx="1"/>
          </p:nvPr>
        </p:nvSpPr>
        <p:spPr>
          <a:xfrm>
            <a:off x="838200" y="1825625"/>
            <a:ext cx="4858265" cy="4351338"/>
          </a:xfrm>
        </p:spPr>
        <p:txBody>
          <a:bodyPr/>
          <a:lstStyle/>
          <a:p>
            <a:r>
              <a:rPr lang="en-US" dirty="0"/>
              <a:t>Open from Start menu- always has letter X and is green</a:t>
            </a:r>
          </a:p>
          <a:p>
            <a:r>
              <a:rPr lang="en-US" dirty="0"/>
              <a:t>Create new document just like Microsoft Word</a:t>
            </a:r>
          </a:p>
          <a:p>
            <a:r>
              <a:rPr lang="en-US" dirty="0"/>
              <a:t>Key terms</a:t>
            </a:r>
          </a:p>
          <a:p>
            <a:pPr lvl="1"/>
            <a:r>
              <a:rPr lang="en-US" dirty="0"/>
              <a:t>Cell (1)</a:t>
            </a:r>
          </a:p>
          <a:p>
            <a:pPr lvl="1"/>
            <a:r>
              <a:rPr lang="en-US" dirty="0"/>
              <a:t>Row (2)</a:t>
            </a:r>
          </a:p>
          <a:p>
            <a:pPr lvl="1"/>
            <a:r>
              <a:rPr lang="en-US" dirty="0"/>
              <a:t>Column (3)</a:t>
            </a:r>
          </a:p>
        </p:txBody>
      </p:sp>
      <p:pic>
        <p:nvPicPr>
          <p:cNvPr id="4" name="Picture 3" descr="A blank Microsoft Excel document is open. There are three numbers and three different boxes. Each number and box are matched by a color. The first box is green and represents where a cell is. The second number and box combination is orange and shows where a row is. Finally the third box is pink and it represents where the columns 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697" y="1825625"/>
            <a:ext cx="5656606" cy="4214611"/>
          </a:xfrm>
          <a:prstGeom prst="rect">
            <a:avLst/>
          </a:prstGeom>
        </p:spPr>
      </p:pic>
    </p:spTree>
    <p:extLst>
      <p:ext uri="{BB962C8B-B14F-4D97-AF65-F5344CB8AC3E}">
        <p14:creationId xmlns:p14="http://schemas.microsoft.com/office/powerpoint/2010/main" val="165610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ter Data into a Table" title="Slide 3"/>
          <p:cNvSpPr>
            <a:spLocks noGrp="1"/>
          </p:cNvSpPr>
          <p:nvPr>
            <p:ph type="title"/>
          </p:nvPr>
        </p:nvSpPr>
        <p:spPr/>
        <p:txBody>
          <a:bodyPr/>
          <a:lstStyle/>
          <a:p>
            <a:r>
              <a:rPr lang="en-US" dirty="0"/>
              <a:t>Enter Data into a Table</a:t>
            </a:r>
          </a:p>
        </p:txBody>
      </p:sp>
      <p:sp>
        <p:nvSpPr>
          <p:cNvPr id="3" name="Content Placeholder 2" descr="Open blank worksheet: first cell is A1, then A2, etc. Move over using TAB. B1, B2, etc." title="Slide 3"/>
          <p:cNvSpPr>
            <a:spLocks noGrp="1"/>
          </p:cNvSpPr>
          <p:nvPr>
            <p:ph type="body" idx="1"/>
          </p:nvPr>
        </p:nvSpPr>
        <p:spPr/>
        <p:txBody>
          <a:bodyPr/>
          <a:lstStyle/>
          <a:p>
            <a:r>
              <a:rPr lang="en-US" dirty="0"/>
              <a:t>Open blank worksheet- first cell is A1, then A2, etc.</a:t>
            </a:r>
          </a:p>
          <a:p>
            <a:pPr lvl="1"/>
            <a:r>
              <a:rPr lang="en-US" dirty="0"/>
              <a:t>To move over, use the TAB key</a:t>
            </a:r>
          </a:p>
          <a:p>
            <a:pPr lvl="2"/>
            <a:r>
              <a:rPr lang="en-US" dirty="0"/>
              <a:t>B1, B2, etc.</a:t>
            </a:r>
          </a:p>
        </p:txBody>
      </p:sp>
      <p:pic>
        <p:nvPicPr>
          <p:cNvPr id="4" name="Picture 3" descr="A blank Microsoft Excel sheet is open. There is a green box surrounding the first cell which is A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64" y="3359343"/>
            <a:ext cx="3211579" cy="2398690"/>
          </a:xfrm>
          <a:prstGeom prst="rect">
            <a:avLst/>
          </a:prstGeom>
        </p:spPr>
      </p:pic>
      <p:pic>
        <p:nvPicPr>
          <p:cNvPr id="5" name="Picture 4" descr="A blank Microsoft Excel sheet is open. There is a green pointing downward signaling a transition of rows from cell A1 to cell A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617" y="3352214"/>
            <a:ext cx="3221181" cy="2405819"/>
          </a:xfrm>
          <a:prstGeom prst="rect">
            <a:avLst/>
          </a:prstGeom>
        </p:spPr>
      </p:pic>
      <p:pic>
        <p:nvPicPr>
          <p:cNvPr id="6" name="Picture 5" descr="A blank Microsoft Excel sheet is open. There is a green arrow pointing to the right indicating moving columns from A1 to B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162" y="3375703"/>
            <a:ext cx="3190798" cy="2382330"/>
          </a:xfrm>
          <a:prstGeom prst="rect">
            <a:avLst/>
          </a:prstGeom>
        </p:spPr>
      </p:pic>
    </p:spTree>
    <p:extLst>
      <p:ext uri="{BB962C8B-B14F-4D97-AF65-F5344CB8AC3E}">
        <p14:creationId xmlns:p14="http://schemas.microsoft.com/office/powerpoint/2010/main" val="185916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1F13-B161-49DA-BA4C-43331C47AAB6}"/>
              </a:ext>
            </a:extLst>
          </p:cNvPr>
          <p:cNvSpPr>
            <a:spLocks noGrp="1"/>
          </p:cNvSpPr>
          <p:nvPr>
            <p:ph type="title"/>
          </p:nvPr>
        </p:nvSpPr>
        <p:spPr/>
        <p:txBody>
          <a:bodyPr/>
          <a:lstStyle/>
          <a:p>
            <a:r>
              <a:rPr lang="en-US" dirty="0"/>
              <a:t>Practice Question 1 </a:t>
            </a:r>
          </a:p>
        </p:txBody>
      </p:sp>
      <p:sp>
        <p:nvSpPr>
          <p:cNvPr id="3" name="Text Placeholder 2">
            <a:extLst>
              <a:ext uri="{FF2B5EF4-FFF2-40B4-BE49-F238E27FC236}">
                <a16:creationId xmlns:a16="http://schemas.microsoft.com/office/drawing/2014/main" id="{F7F37A9E-CF48-45F1-930D-FDE00979DDE9}"/>
              </a:ext>
            </a:extLst>
          </p:cNvPr>
          <p:cNvSpPr>
            <a:spLocks noGrp="1"/>
          </p:cNvSpPr>
          <p:nvPr>
            <p:ph type="body" idx="1"/>
          </p:nvPr>
        </p:nvSpPr>
        <p:spPr/>
        <p:txBody>
          <a:bodyPr/>
          <a:lstStyle/>
          <a:p>
            <a:pPr marL="38100" indent="0">
              <a:buNone/>
            </a:pPr>
            <a:r>
              <a:rPr lang="en-US" sz="2400" dirty="0"/>
              <a:t>What does Irene use to move easily from cell to cell to enter data into her new Excel worksheet?</a:t>
            </a:r>
          </a:p>
          <a:p>
            <a:pPr marL="38100" indent="0">
              <a:buNone/>
            </a:pPr>
            <a:endParaRPr lang="en-US" sz="2400" dirty="0"/>
          </a:p>
          <a:p>
            <a:pPr marL="857250" lvl="1" indent="-457200">
              <a:lnSpc>
                <a:spcPct val="100000"/>
              </a:lnSpc>
              <a:buFont typeface="+mj-lt"/>
              <a:buAutoNum type="alphaUcPeriod"/>
            </a:pPr>
            <a:r>
              <a:rPr lang="en-US" sz="2000" dirty="0"/>
              <a:t>The space bar.</a:t>
            </a:r>
          </a:p>
          <a:p>
            <a:pPr marL="857250" lvl="1" indent="-457200">
              <a:lnSpc>
                <a:spcPct val="100000"/>
              </a:lnSpc>
              <a:buFont typeface="+mj-lt"/>
              <a:buAutoNum type="alphaUcPeriod"/>
            </a:pPr>
            <a:r>
              <a:rPr lang="en-US" sz="2000" dirty="0"/>
              <a:t>The tab key.</a:t>
            </a:r>
          </a:p>
          <a:p>
            <a:pPr marL="857250" lvl="1" indent="-457200">
              <a:lnSpc>
                <a:spcPct val="100000"/>
              </a:lnSpc>
              <a:buFont typeface="+mj-lt"/>
              <a:buAutoNum type="alphaUcPeriod"/>
            </a:pPr>
            <a:r>
              <a:rPr lang="en-US" sz="2000" dirty="0"/>
              <a:t>The shift key.</a:t>
            </a:r>
          </a:p>
          <a:p>
            <a:pPr marL="857250" lvl="1" indent="-457200">
              <a:lnSpc>
                <a:spcPct val="100000"/>
              </a:lnSpc>
              <a:buFont typeface="+mj-lt"/>
              <a:buAutoNum type="alphaUcPeriod"/>
            </a:pPr>
            <a:r>
              <a:rPr lang="en-US" sz="2000" dirty="0"/>
              <a:t>The right-click mouse key.</a:t>
            </a:r>
          </a:p>
          <a:p>
            <a:pPr lvl="1">
              <a:lnSpc>
                <a:spcPct val="150000"/>
              </a:lnSpc>
            </a:pPr>
            <a:endParaRPr lang="en-US" dirty="0"/>
          </a:p>
        </p:txBody>
      </p:sp>
    </p:spTree>
    <p:extLst>
      <p:ext uri="{BB962C8B-B14F-4D97-AF65-F5344CB8AC3E}">
        <p14:creationId xmlns:p14="http://schemas.microsoft.com/office/powerpoint/2010/main" val="98090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Basic Formatting and Layout</a:t>
            </a:r>
          </a:p>
        </p:txBody>
      </p:sp>
    </p:spTree>
    <p:extLst>
      <p:ext uri="{BB962C8B-B14F-4D97-AF65-F5344CB8AC3E}">
        <p14:creationId xmlns:p14="http://schemas.microsoft.com/office/powerpoint/2010/main" val="358828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Basic Formatting and Layout</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6.2: </a:t>
            </a:r>
            <a:r>
              <a:rPr lang="en-US" sz="2400" dirty="0">
                <a:solidFill>
                  <a:schemeClr val="tx1"/>
                </a:solidFill>
              </a:rPr>
              <a:t>Change formatting, layout, and styles in Excel</a:t>
            </a:r>
            <a:endParaRPr sz="2400" dirty="0">
              <a:solidFill>
                <a:schemeClr val="tx1"/>
              </a:solidFill>
            </a:endParaRPr>
          </a:p>
          <a:p>
            <a:pPr marL="582930" lvl="1" indent="0" algn="l" rtl="0">
              <a:lnSpc>
                <a:spcPct val="90000"/>
              </a:lnSpc>
              <a:spcBef>
                <a:spcPts val="375"/>
              </a:spcBef>
              <a:spcAft>
                <a:spcPts val="0"/>
              </a:spcAft>
              <a:buSzPts val="2400"/>
              <a:buNone/>
            </a:pPr>
            <a:r>
              <a:rPr lang="en-US" sz="2200" dirty="0"/>
              <a:t>6.2.1: Apply table styles</a:t>
            </a:r>
            <a:endParaRPr sz="2200" dirty="0"/>
          </a:p>
          <a:p>
            <a:pPr marL="582930" lvl="1" indent="0">
              <a:buNone/>
            </a:pPr>
            <a:r>
              <a:rPr lang="en-US" sz="2200" dirty="0"/>
              <a:t>6.2.2: Apply cell styles</a:t>
            </a:r>
          </a:p>
          <a:p>
            <a:pPr marL="582930" lvl="1" indent="0">
              <a:buNone/>
            </a:pPr>
            <a:r>
              <a:rPr lang="en-US" sz="2200" dirty="0"/>
              <a:t>6.2.3: Change cell format</a:t>
            </a:r>
          </a:p>
          <a:p>
            <a:pPr marL="582930" lvl="1" indent="0">
              <a:buNone/>
            </a:pPr>
            <a:r>
              <a:rPr lang="en-US" sz="2200" dirty="0"/>
              <a:t>6.2.4: Change comma style</a:t>
            </a:r>
          </a:p>
          <a:p>
            <a:pPr marL="582930" lvl="1" indent="0">
              <a:buNone/>
            </a:pPr>
            <a:r>
              <a:rPr lang="en-US" sz="2200" dirty="0"/>
              <a:t>6.2.5: Add, delete, and move columns and rows</a:t>
            </a:r>
          </a:p>
          <a:p>
            <a:pPr marL="582930" lvl="1" indent="0">
              <a:buNone/>
            </a:pPr>
            <a:r>
              <a:rPr lang="en-US" sz="2200" dirty="0"/>
              <a:t>6.2.5: Change width of columns and rows</a:t>
            </a:r>
          </a:p>
          <a:p>
            <a:pPr marL="582930" lvl="1" indent="0">
              <a:buNone/>
            </a:pPr>
            <a:endParaRPr lang="en-US" sz="2400" dirty="0"/>
          </a:p>
          <a:p>
            <a:pPr marL="582930" lvl="1" indent="0">
              <a:buNone/>
            </a:pPr>
            <a:endParaRPr lang="en-US" sz="2200" dirty="0"/>
          </a:p>
        </p:txBody>
      </p:sp>
    </p:spTree>
    <p:extLst>
      <p:ext uri="{BB962C8B-B14F-4D97-AF65-F5344CB8AC3E}">
        <p14:creationId xmlns:p14="http://schemas.microsoft.com/office/powerpoint/2010/main" val="1997684797"/>
      </p:ext>
    </p:extLst>
  </p:cSld>
  <p:clrMapOvr>
    <a:masterClrMapping/>
  </p:clrMapOvr>
</p:sld>
</file>

<file path=ppt/theme/theme1.xml><?xml version="1.0" encoding="utf-8"?>
<a:theme xmlns:a="http://schemas.openxmlformats.org/drawingml/2006/main" name="compapp">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app" id="{246E236F-6FDF-DC4A-A1E8-669CFF816308}" vid="{B3FC24E0-6E0F-5247-A346-1FB41E1F9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compapp</Template>
  <TotalTime>1145</TotalTime>
  <Words>1072</Words>
  <Application>Microsoft Macintosh PowerPoint</Application>
  <PresentationFormat>Widescreen</PresentationFormat>
  <Paragraphs>154</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compapp</vt:lpstr>
      <vt:lpstr>Computer Applications for Managers</vt:lpstr>
      <vt:lpstr>Module Learning Outcomes</vt:lpstr>
      <vt:lpstr>Using Excel</vt:lpstr>
      <vt:lpstr>Learning Outcomes: Using Excel</vt:lpstr>
      <vt:lpstr>Creating a New Workbook</vt:lpstr>
      <vt:lpstr>Enter Data into a Table</vt:lpstr>
      <vt:lpstr>Practice Question 1 </vt:lpstr>
      <vt:lpstr>Basic Formatting and Layout</vt:lpstr>
      <vt:lpstr>Learning Outcomes: Basic Formatting and Layout</vt:lpstr>
      <vt:lpstr>Styles within Excel</vt:lpstr>
      <vt:lpstr>Change Default Cell Displays</vt:lpstr>
      <vt:lpstr>Rearrange Tables: Adding and Deleting</vt:lpstr>
      <vt:lpstr>Rearrange Tables: Moving Columns and Rows</vt:lpstr>
      <vt:lpstr>Practice Question 2 </vt:lpstr>
      <vt:lpstr>Using Multiple Worksheets</vt:lpstr>
      <vt:lpstr>Learning Outcomes: Using Multiple Worksheets</vt:lpstr>
      <vt:lpstr>Workbook with Multiple Worksheets</vt:lpstr>
      <vt:lpstr>Class Discussion: Cell Wrapping </vt:lpstr>
      <vt:lpstr>Class Discussion: Cell Wrapping (cont.)</vt:lpstr>
      <vt:lpstr>Class Activity: Team Create Multiple Worksheet Workbook</vt:lpstr>
      <vt:lpstr>Quick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Applications for Managers</dc:title>
  <dc:creator>Emily Hyland</dc:creator>
  <cp:lastModifiedBy>Spencer De Vries</cp:lastModifiedBy>
  <cp:revision>61</cp:revision>
  <dcterms:created xsi:type="dcterms:W3CDTF">2017-07-13T20:25:08Z</dcterms:created>
  <dcterms:modified xsi:type="dcterms:W3CDTF">2020-07-01T18:45:10Z</dcterms:modified>
</cp:coreProperties>
</file>