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7"/>
  </p:notesMasterIdLst>
  <p:sldIdLst>
    <p:sldId id="256" r:id="rId2"/>
    <p:sldId id="285" r:id="rId3"/>
    <p:sldId id="270" r:id="rId4"/>
    <p:sldId id="286" r:id="rId5"/>
    <p:sldId id="258" r:id="rId6"/>
    <p:sldId id="259" r:id="rId7"/>
    <p:sldId id="333" r:id="rId8"/>
    <p:sldId id="334" r:id="rId9"/>
    <p:sldId id="261" r:id="rId10"/>
    <p:sldId id="322" r:id="rId11"/>
    <p:sldId id="301" r:id="rId12"/>
    <p:sldId id="337" r:id="rId13"/>
    <p:sldId id="338" r:id="rId14"/>
    <p:sldId id="343" r:id="rId15"/>
    <p:sldId id="339" r:id="rId16"/>
    <p:sldId id="340" r:id="rId17"/>
    <p:sldId id="344" r:id="rId18"/>
    <p:sldId id="341" r:id="rId19"/>
    <p:sldId id="342" r:id="rId20"/>
    <p:sldId id="345" r:id="rId21"/>
    <p:sldId id="346" r:id="rId22"/>
    <p:sldId id="275" r:id="rId23"/>
    <p:sldId id="347" r:id="rId24"/>
    <p:sldId id="276" r:id="rId25"/>
    <p:sldId id="267" r:id="rId2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16"/>
    <p:restoredTop sz="75975" autoAdjust="0"/>
  </p:normalViewPr>
  <p:slideViewPr>
    <p:cSldViewPr snapToGrid="0" snapToObjects="1">
      <p:cViewPr varScale="1">
        <p:scale>
          <a:sx n="78" d="100"/>
          <a:sy n="78" d="100"/>
        </p:scale>
        <p:origin x="200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50866-1B2F-244A-8E1D-DFACBC361966}" type="datetimeFigureOut">
              <a:rPr lang="en-US" smtClean="0"/>
              <a:t>7/2/20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18421-8FC2-A240-B4B4-F1103747D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30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mfB1B1s4sMc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ourses.lumenlearning.com/wm-computerapplicationsmgrs/" TargetMode="External"/><Relationship Id="rId4" Type="http://schemas.openxmlformats.org/officeDocument/2006/relationships/hyperlink" Target="https://creativecommons.org/about/cc0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186&amp;v=G4ncX_8K2ss&amp;feature=emb_logo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Cover Image: "Untitled Image." Authored by: Christin Hume. Provided by: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Unsplash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Located at: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https://unsplash.com/photos/mfB1B1s4sMc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Content Type: CC Licensed Content, Specific Attribution. License: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CC0: No Rights Reserved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License Terms: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Unsplash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License.</a:t>
            </a:r>
            <a:endParaRPr lang="en-US" sz="1200" b="0" i="0" u="none" strike="noStrike" kern="1200" cap="none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kern="1200" cap="none" dirty="0">
              <a:solidFill>
                <a:schemeClr val="dk1"/>
              </a:solidFill>
              <a:effectLst/>
              <a:latin typeface="+mn-lt"/>
              <a:ea typeface="Calibri"/>
              <a:cs typeface="Calibri"/>
              <a:sym typeface="Calibri"/>
            </a:endParaRPr>
          </a:p>
          <a:p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All text in these slides is taken from </a:t>
            </a:r>
            <a:r>
              <a:rPr lang="en-US" dirty="0">
                <a:hlinkClick r:id="rId5"/>
              </a:rPr>
              <a:t>https://courses.lumenlearning.com/wm-computerapplicationsmgrs/</a:t>
            </a: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 where it is published under one or more open licenses.</a:t>
            </a:r>
            <a:endParaRPr lang="en-US" b="0" dirty="0">
              <a:effectLst/>
            </a:endParaRPr>
          </a:p>
          <a:p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All images in these slides are attributed in the notes of the slide on which they appear and licensed as indicated.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18421-8FC2-A240-B4B4-F1103747DB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04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18421-8FC2-A240-B4B4-F1103747DB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04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3910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144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3910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144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correct answer is 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F2F6AC-691A-CD4B-A41D-97966DEAFC0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68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F2F6AC-691A-CD4B-A41D-97966DEAFC0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50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F2F6AC-691A-CD4B-A41D-97966DEAFC0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558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All Rights Reserved</a:t>
            </a:r>
          </a:p>
          <a:p>
            <a:r>
              <a:rPr lang="en-US" b="1" dirty="0"/>
              <a:t>Title</a:t>
            </a:r>
            <a:r>
              <a:rPr lang="en-US" dirty="0"/>
              <a:t>: Finalize and Protect Documents. </a:t>
            </a:r>
            <a:r>
              <a:rPr lang="en-US" b="1" dirty="0"/>
              <a:t>Authored by</a:t>
            </a:r>
            <a:r>
              <a:rPr lang="en-US" dirty="0"/>
              <a:t>: GCF LearnFree.org </a:t>
            </a:r>
            <a:r>
              <a:rPr lang="en-US" b="1" dirty="0"/>
              <a:t>Located: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https://www.youtube.com/watch?time_continue=186&amp;v=G4ncX_8K2ss&amp;feature=emb_logo</a:t>
            </a:r>
            <a:r>
              <a:rPr lang="en-US" dirty="0"/>
              <a:t> </a:t>
            </a:r>
            <a:r>
              <a:rPr lang="en-US" b="1" baseline="0" dirty="0"/>
              <a:t>License: </a:t>
            </a:r>
            <a:r>
              <a:rPr lang="en-US" b="0" baseline="0" dirty="0"/>
              <a:t>Standard YouTube License</a:t>
            </a:r>
          </a:p>
          <a:p>
            <a:endParaRPr lang="en-US" b="0" baseline="0" dirty="0"/>
          </a:p>
          <a:p>
            <a:r>
              <a:rPr lang="en-US" b="0" baseline="0" dirty="0"/>
              <a:t>English captioning can be accessed on YouTube.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18421-8FC2-A240-B4B4-F1103747DB1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203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Title: </a:t>
            </a:r>
            <a:r>
              <a:rPr lang="en-US" b="0" dirty="0"/>
              <a:t>Microsoft</a:t>
            </a:r>
            <a:r>
              <a:rPr lang="en-US" b="0" baseline="0" dirty="0"/>
              <a:t> Word Shortcuts</a:t>
            </a:r>
            <a:r>
              <a:rPr lang="en-US" b="0" dirty="0"/>
              <a:t>. </a:t>
            </a:r>
            <a:r>
              <a:rPr lang="en-US" b="1" dirty="0"/>
              <a:t>Authored by</a:t>
            </a:r>
            <a:r>
              <a:rPr lang="en-US" b="0" baseline="0" dirty="0"/>
              <a:t>: </a:t>
            </a:r>
            <a:r>
              <a:rPr lang="en-US" b="1" baseline="0" dirty="0"/>
              <a:t>Located at: </a:t>
            </a:r>
            <a:r>
              <a:rPr lang="en-US" b="0" baseline="0" dirty="0"/>
              <a:t>https://</a:t>
            </a:r>
            <a:r>
              <a:rPr lang="en-US" b="0" baseline="0" dirty="0" err="1"/>
              <a:t>www.cmawebline.org</a:t>
            </a:r>
            <a:r>
              <a:rPr lang="en-US" b="0" baseline="0" dirty="0"/>
              <a:t>/</a:t>
            </a:r>
            <a:r>
              <a:rPr lang="en-US" b="0" baseline="0" dirty="0" err="1"/>
              <a:t>ontarget</a:t>
            </a:r>
            <a:r>
              <a:rPr lang="en-US" b="0" baseline="0" dirty="0"/>
              <a:t>/15-most-useful-microsoft-word-shortcuts-that-you-probably-dont-use/. </a:t>
            </a:r>
            <a:r>
              <a:rPr lang="en-US" b="1" baseline="0" dirty="0"/>
              <a:t>License: </a:t>
            </a:r>
            <a:r>
              <a:rPr lang="en-US" b="0" baseline="0" dirty="0"/>
              <a:t>CC-BY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18421-8FC2-A240-B4B4-F1103747DB1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34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60" name="Google Shape;60;p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3910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144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correct answer is 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F2F6AC-691A-CD4B-A41D-97966DEAFC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51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3910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144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4;p3">
            <a:extLst>
              <a:ext uri="{FF2B5EF4-FFF2-40B4-BE49-F238E27FC236}">
                <a16:creationId xmlns:a16="http://schemas.microsoft.com/office/drawing/2014/main" id="{DB391CD0-B0FF-7C47-AEC7-712743E719D1}"/>
              </a:ext>
            </a:extLst>
          </p:cNvPr>
          <p:cNvSpPr/>
          <p:nvPr/>
        </p:nvSpPr>
        <p:spPr>
          <a:xfrm>
            <a:off x="0" y="552196"/>
            <a:ext cx="12207240" cy="2688336"/>
          </a:xfrm>
          <a:prstGeom prst="rect">
            <a:avLst/>
          </a:prstGeom>
          <a:solidFill>
            <a:srgbClr val="3A4047"/>
          </a:solidFill>
          <a:ln w="12700" cap="flat" cmpd="sng">
            <a:solidFill>
              <a:schemeClr val="dk1">
                <a:alpha val="1176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 hasCustomPrompt="1"/>
          </p:nvPr>
        </p:nvSpPr>
        <p:spPr>
          <a:xfrm>
            <a:off x="1519519" y="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F7FB"/>
              </a:buClr>
              <a:buSzPts val="5500"/>
              <a:buFont typeface="Century Gothic"/>
              <a:buNone/>
              <a:defRPr sz="4125" b="0" i="0" u="none" strike="noStrike" cap="none">
                <a:solidFill>
                  <a:srgbClr val="F1F7F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Course Title</a:t>
            </a:r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 hasCustomPrompt="1"/>
          </p:nvPr>
        </p:nvSpPr>
        <p:spPr>
          <a:xfrm>
            <a:off x="0" y="2661428"/>
            <a:ext cx="12192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1F7FB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F1F7F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US" dirty="0"/>
              <a:t>Module: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1688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537882"/>
            <a:ext cx="12192000" cy="2689412"/>
          </a:xfrm>
          <a:prstGeom prst="rect">
            <a:avLst/>
          </a:prstGeom>
          <a:solidFill>
            <a:srgbClr val="3A4047"/>
          </a:solidFill>
          <a:ln w="12700" cap="flat" cmpd="sng">
            <a:solidFill>
              <a:schemeClr val="dk1">
                <a:alpha val="1176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838200" y="537883"/>
            <a:ext cx="10515600" cy="26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entury Gothic"/>
              <a:buNone/>
              <a:defRPr sz="3750" b="0" i="0" u="none" strike="noStrike" cap="none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048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3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38200" y="6356352"/>
            <a:ext cx="1051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A54067C1-8279-0140-8771-05CFCA9A291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Google Shape;20;p4">
            <a:extLst>
              <a:ext uri="{FF2B5EF4-FFF2-40B4-BE49-F238E27FC236}">
                <a16:creationId xmlns:a16="http://schemas.microsoft.com/office/drawing/2014/main" id="{AAE7BF4A-9551-9C45-B7D9-6E6531C8E0A8}"/>
              </a:ext>
            </a:extLst>
          </p:cNvPr>
          <p:cNvSpPr/>
          <p:nvPr/>
        </p:nvSpPr>
        <p:spPr>
          <a:xfrm rot="5400000">
            <a:off x="-3183272" y="3127248"/>
            <a:ext cx="6912864" cy="585216"/>
          </a:xfrm>
          <a:prstGeom prst="rect">
            <a:avLst/>
          </a:prstGeom>
          <a:solidFill>
            <a:srgbClr val="3A4047"/>
          </a:solidFill>
          <a:ln w="12700" cap="flat" cmpd="sng">
            <a:solidFill>
              <a:schemeClr val="dk1">
                <a:alpha val="1176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20649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38200" y="6356352"/>
            <a:ext cx="1051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A54067C1-8279-0140-8771-05CFCA9A291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Google Shape;20;p4">
            <a:extLst>
              <a:ext uri="{FF2B5EF4-FFF2-40B4-BE49-F238E27FC236}">
                <a16:creationId xmlns:a16="http://schemas.microsoft.com/office/drawing/2014/main" id="{866938FD-48A8-C945-8F8D-948D6ACBB765}"/>
              </a:ext>
            </a:extLst>
          </p:cNvPr>
          <p:cNvSpPr/>
          <p:nvPr/>
        </p:nvSpPr>
        <p:spPr>
          <a:xfrm rot="5400000">
            <a:off x="-3137554" y="3137552"/>
            <a:ext cx="6858002" cy="582894"/>
          </a:xfrm>
          <a:prstGeom prst="rect">
            <a:avLst/>
          </a:prstGeom>
          <a:solidFill>
            <a:srgbClr val="3A4047"/>
          </a:solidFill>
          <a:ln w="12700" cap="flat" cmpd="sng">
            <a:solidFill>
              <a:schemeClr val="dk1">
                <a:alpha val="1176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56444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3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38200" y="6356352"/>
            <a:ext cx="1051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A54067C1-8279-0140-8771-05CFCA9A291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oogle Shape;20;p4">
            <a:extLst>
              <a:ext uri="{FF2B5EF4-FFF2-40B4-BE49-F238E27FC236}">
                <a16:creationId xmlns:a16="http://schemas.microsoft.com/office/drawing/2014/main" id="{EE238881-7684-6E45-838B-2C5185AA693E}"/>
              </a:ext>
            </a:extLst>
          </p:cNvPr>
          <p:cNvSpPr/>
          <p:nvPr/>
        </p:nvSpPr>
        <p:spPr>
          <a:xfrm rot="5400000">
            <a:off x="-3183272" y="3127248"/>
            <a:ext cx="6912864" cy="585216"/>
          </a:xfrm>
          <a:prstGeom prst="rect">
            <a:avLst/>
          </a:prstGeom>
          <a:solidFill>
            <a:srgbClr val="3A4047"/>
          </a:solidFill>
          <a:ln w="12700" cap="flat" cmpd="sng">
            <a:solidFill>
              <a:schemeClr val="dk1">
                <a:alpha val="1176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03982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 rot="5400000">
            <a:off x="7133432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3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5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38200" y="6356352"/>
            <a:ext cx="1051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A54067C1-8279-0140-8771-05CFCA9A291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Google Shape;20;p4">
            <a:extLst>
              <a:ext uri="{FF2B5EF4-FFF2-40B4-BE49-F238E27FC236}">
                <a16:creationId xmlns:a16="http://schemas.microsoft.com/office/drawing/2014/main" id="{52CFC662-DA86-E347-B571-4CAF57F1AA26}"/>
              </a:ext>
            </a:extLst>
          </p:cNvPr>
          <p:cNvSpPr/>
          <p:nvPr/>
        </p:nvSpPr>
        <p:spPr>
          <a:xfrm rot="5400000">
            <a:off x="-3183272" y="3127248"/>
            <a:ext cx="6912864" cy="585216"/>
          </a:xfrm>
          <a:prstGeom prst="rect">
            <a:avLst/>
          </a:prstGeom>
          <a:solidFill>
            <a:srgbClr val="3A4047"/>
          </a:solidFill>
          <a:ln w="12700" cap="flat" cmpd="sng">
            <a:solidFill>
              <a:schemeClr val="dk1">
                <a:alpha val="1176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07258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3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38200" y="6356352"/>
            <a:ext cx="1051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A54067C1-8279-0140-8771-05CFCA9A2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2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7FB">
            <a:alpha val="8000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8200" y="6356352"/>
            <a:ext cx="1051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A54067C1-8279-0140-8771-05CFCA9A2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424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565150" marR="0" lvl="0" indent="-51435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75000"/>
        <a:buFont typeface="+mj-lt"/>
        <a:buAutoNum type="arabicPeriod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1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5.xml"/><Relationship Id="rId5" Type="http://schemas.openxmlformats.org/officeDocument/2006/relationships/slide" Target="slide12.xml"/><Relationship Id="rId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omputer Application for Managers" title="Slid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Computer Applications for Managers</a:t>
            </a:r>
          </a:p>
        </p:txBody>
      </p:sp>
      <p:sp>
        <p:nvSpPr>
          <p:cNvPr id="3" name="Subtitle 2" descr="Microsoft Word part 3" title="Slid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Microsoft Word Advanced Skills</a:t>
            </a:r>
          </a:p>
        </p:txBody>
      </p:sp>
    </p:spTree>
    <p:extLst>
      <p:ext uri="{BB962C8B-B14F-4D97-AF65-F5344CB8AC3E}">
        <p14:creationId xmlns:p14="http://schemas.microsoft.com/office/powerpoint/2010/main" val="57227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F1F13-B161-49DA-BA4C-43331C47A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 1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F37A9E-CF48-45F1-930D-FDE00979DD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n-US" sz="2400" dirty="0"/>
              <a:t>Larry wrote the first draft of the marketing report for his team. He is now looking to insert a draft watermark in his document to not have it mistaken for the finished report. Where is the watermark button located? </a:t>
            </a:r>
          </a:p>
          <a:p>
            <a:pPr marL="38100" indent="0">
              <a:buNone/>
            </a:pPr>
            <a:endParaRPr lang="en-US" sz="2400" dirty="0"/>
          </a:p>
          <a:p>
            <a:pPr marL="857250" lvl="1" indent="-457200">
              <a:lnSpc>
                <a:spcPct val="100000"/>
              </a:lnSpc>
              <a:buFont typeface="+mj-lt"/>
              <a:buAutoNum type="alphaUcPeriod"/>
            </a:pPr>
            <a:r>
              <a:rPr lang="en-US" sz="2000" dirty="0"/>
              <a:t>Insert tab &gt; Illustrations group</a:t>
            </a:r>
          </a:p>
          <a:p>
            <a:pPr marL="857250" lvl="1" indent="-457200">
              <a:lnSpc>
                <a:spcPct val="100000"/>
              </a:lnSpc>
              <a:buFont typeface="+mj-lt"/>
              <a:buAutoNum type="alphaUcPeriod"/>
            </a:pPr>
            <a:r>
              <a:rPr lang="en-US" sz="2000" dirty="0"/>
              <a:t>Layout tab &gt; Arrange group</a:t>
            </a:r>
          </a:p>
          <a:p>
            <a:pPr marL="857250" lvl="1" indent="-457200">
              <a:lnSpc>
                <a:spcPct val="100000"/>
              </a:lnSpc>
              <a:buFont typeface="+mj-lt"/>
              <a:buAutoNum type="alphaUcPeriod"/>
            </a:pPr>
            <a:r>
              <a:rPr lang="en-US" sz="2000" dirty="0"/>
              <a:t>Design tab &gt; Page Background group</a:t>
            </a:r>
          </a:p>
          <a:p>
            <a:pPr marL="857250" lvl="1" indent="-457200">
              <a:lnSpc>
                <a:spcPct val="100000"/>
              </a:lnSpc>
              <a:buFont typeface="+mj-lt"/>
              <a:buAutoNum type="alphaUcPeriod"/>
            </a:pPr>
            <a:r>
              <a:rPr lang="en-US" sz="2000" dirty="0"/>
              <a:t>View tab &gt; Draft button</a:t>
            </a:r>
          </a:p>
          <a:p>
            <a:pPr lvl="1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713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C9C2E-B695-4927-8084-834F1C373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Icon Integration in Word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B0C804-6B96-48FF-AE4D-9ADDC3C17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3087414" cy="4351338"/>
          </a:xfrm>
        </p:spPr>
        <p:txBody>
          <a:bodyPr/>
          <a:lstStyle/>
          <a:p>
            <a:r>
              <a:rPr lang="en-US" dirty="0"/>
              <a:t>Insert &gt; Icon </a:t>
            </a:r>
          </a:p>
          <a:p>
            <a:pPr lvl="1"/>
            <a:r>
              <a:rPr lang="en-US" dirty="0"/>
              <a:t>Search for Icon</a:t>
            </a:r>
          </a:p>
          <a:p>
            <a:pPr lvl="1"/>
            <a:r>
              <a:rPr lang="en-US" dirty="0"/>
              <a:t>Select &gt; Insert</a:t>
            </a:r>
          </a:p>
        </p:txBody>
      </p:sp>
      <p:pic>
        <p:nvPicPr>
          <p:cNvPr id="6" name="Picture 5" descr="A Microsoft Word document is open with a sales report displayed. There are two green arrows displayed, one is pointing at the insert tab in the ribbon menu and the other is pointing at the icon dropdown menu.">
            <a:extLst>
              <a:ext uri="{FF2B5EF4-FFF2-40B4-BE49-F238E27FC236}">
                <a16:creationId xmlns:a16="http://schemas.microsoft.com/office/drawing/2014/main" id="{E1C36033-9501-4A68-8004-869FF40E7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424" y="3258975"/>
            <a:ext cx="4143211" cy="1814894"/>
          </a:xfrm>
          <a:prstGeom prst="rect">
            <a:avLst/>
          </a:prstGeom>
        </p:spPr>
      </p:pic>
      <p:pic>
        <p:nvPicPr>
          <p:cNvPr id="3074" name="Picture 2" descr="A Microsoft Word document is open with a sales report displayed. A insert icon box has opened up. There are two green arrows, the first is pointing at the selected icon and the second at the insert button.">
            <a:extLst>
              <a:ext uri="{FF2B5EF4-FFF2-40B4-BE49-F238E27FC236}">
                <a16:creationId xmlns:a16="http://schemas.microsoft.com/office/drawing/2014/main" id="{33AB6DC5-3641-4D27-ACBD-BCBA38ECA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975" y="1665233"/>
            <a:ext cx="5498676" cy="341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556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entury Gothic"/>
              <a:buNone/>
            </a:pPr>
            <a:r>
              <a:rPr lang="en-US" dirty="0"/>
              <a:t>Citations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5617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Learning Outcomes: Citations</a:t>
            </a:r>
            <a:endParaRPr dirty="0"/>
          </a:p>
        </p:txBody>
      </p:sp>
      <p:sp>
        <p:nvSpPr>
          <p:cNvPr id="73" name="Google Shape;73;p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100" lvl="0" indent="0">
              <a:buNone/>
            </a:pPr>
            <a:r>
              <a:rPr lang="en-US" sz="2400" dirty="0"/>
              <a:t>5.3: Insert citations</a:t>
            </a:r>
            <a:endParaRPr sz="2400" dirty="0">
              <a:solidFill>
                <a:schemeClr val="tx1"/>
              </a:solidFill>
            </a:endParaRPr>
          </a:p>
          <a:p>
            <a:pPr marL="582930" lvl="1" indent="0">
              <a:buNone/>
            </a:pPr>
            <a:r>
              <a:rPr lang="en-US" sz="2200" dirty="0"/>
              <a:t>5.3.1: </a:t>
            </a:r>
            <a:r>
              <a:rPr lang="en-US" sz="2400" dirty="0"/>
              <a:t>Insert citations</a:t>
            </a:r>
            <a:endParaRPr sz="2200" dirty="0"/>
          </a:p>
          <a:p>
            <a:pPr marL="582930" lvl="1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None/>
            </a:pP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4099278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Watermarks" title="Slid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Citations</a:t>
            </a:r>
          </a:p>
        </p:txBody>
      </p:sp>
      <p:sp>
        <p:nvSpPr>
          <p:cNvPr id="3" name="Content Placeholder 2" descr="Design, watermark. Custom Watermark option. Add image: design, watermark, custom watermark." title="Slid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References &gt; Insert Citation</a:t>
            </a:r>
          </a:p>
          <a:p>
            <a:r>
              <a:rPr lang="en-US" dirty="0"/>
              <a:t>Add New Source</a:t>
            </a:r>
          </a:p>
          <a:p>
            <a:r>
              <a:rPr lang="en-US" dirty="0"/>
              <a:t>Type in information into Citation Source Box</a:t>
            </a:r>
          </a:p>
          <a:p>
            <a:endParaRPr lang="en-US" dirty="0"/>
          </a:p>
        </p:txBody>
      </p:sp>
      <p:pic>
        <p:nvPicPr>
          <p:cNvPr id="1026" name="Picture 2" descr="Create source dialog box in Microsoft word. There is a dropdown menu for Type of Source. Document from Website it selected. There are fields for APA citations. They are Author, with an optional Corporate Author; name of Web page; name of Web site; URL; Year; Month; and Day. There is a checkbox to show all bibliography fields, but it is unchecked.">
            <a:extLst>
              <a:ext uri="{FF2B5EF4-FFF2-40B4-BE49-F238E27FC236}">
                <a16:creationId xmlns:a16="http://schemas.microsoft.com/office/drawing/2014/main" id="{F7179400-83E1-420B-9521-4D886A1B6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1084830"/>
            <a:ext cx="5867400" cy="468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450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entury Gothic"/>
              <a:buNone/>
            </a:pPr>
            <a:r>
              <a:rPr lang="en-US" dirty="0"/>
              <a:t>Mail Merge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5020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Learning Outcomes: Mail Merge</a:t>
            </a:r>
            <a:endParaRPr dirty="0"/>
          </a:p>
        </p:txBody>
      </p:sp>
      <p:sp>
        <p:nvSpPr>
          <p:cNvPr id="73" name="Google Shape;73;p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100" lvl="0" indent="0">
              <a:buNone/>
            </a:pPr>
            <a:r>
              <a:rPr lang="en-US" sz="2400" dirty="0"/>
              <a:t>5.4: Perform a mail merge</a:t>
            </a:r>
            <a:endParaRPr sz="2400" dirty="0">
              <a:solidFill>
                <a:schemeClr val="tx1"/>
              </a:solidFill>
            </a:endParaRPr>
          </a:p>
          <a:p>
            <a:pPr marL="582930" lvl="1" indent="0">
              <a:buNone/>
            </a:pPr>
            <a:r>
              <a:rPr lang="en-US" sz="2200" dirty="0"/>
              <a:t>5.4.1: </a:t>
            </a:r>
            <a:r>
              <a:rPr lang="en-US" sz="2400" dirty="0"/>
              <a:t>Perform a mail merge</a:t>
            </a:r>
            <a:endParaRPr sz="2200" dirty="0"/>
          </a:p>
          <a:p>
            <a:pPr marL="582930" lvl="1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None/>
            </a:pP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3024096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Watermarks" title="Slid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Mail Merge</a:t>
            </a:r>
          </a:p>
        </p:txBody>
      </p:sp>
      <p:sp>
        <p:nvSpPr>
          <p:cNvPr id="3" name="Content Placeholder 2" descr="Design, watermark. Custom Watermark option. Add image: design, watermark, custom watermark." title="Slid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Mailings &gt; Start Mail Merge</a:t>
            </a:r>
          </a:p>
          <a:p>
            <a:r>
              <a:rPr lang="en-US" dirty="0"/>
              <a:t>Step by Step Mail Merge Wizard</a:t>
            </a:r>
          </a:p>
          <a:p>
            <a:r>
              <a:rPr lang="en-US" dirty="0"/>
              <a:t>Follow steps in wizard</a:t>
            </a:r>
          </a:p>
          <a:p>
            <a:pPr lvl="1"/>
            <a:r>
              <a:rPr lang="en-US" dirty="0"/>
              <a:t>Start new or use existing document</a:t>
            </a:r>
          </a:p>
          <a:p>
            <a:pPr lvl="1"/>
            <a:r>
              <a:rPr lang="en-US" dirty="0"/>
              <a:t>Merge data source file</a:t>
            </a:r>
          </a:p>
          <a:p>
            <a:pPr lvl="1"/>
            <a:r>
              <a:rPr lang="en-US" dirty="0"/>
              <a:t>Edit </a:t>
            </a:r>
          </a:p>
          <a:p>
            <a:pPr lvl="1"/>
            <a:r>
              <a:rPr lang="en-US" dirty="0"/>
              <a:t>Create </a:t>
            </a:r>
          </a:p>
          <a:p>
            <a:endParaRPr lang="en-US" dirty="0"/>
          </a:p>
        </p:txBody>
      </p:sp>
      <p:pic>
        <p:nvPicPr>
          <p:cNvPr id="2052" name="Picture 4" descr="A blank Microsoft Word document is open. A mail merge menu has opened to the right of the document. A green arrow points at the option to go to the next: select recipients button.">
            <a:extLst>
              <a:ext uri="{FF2B5EF4-FFF2-40B4-BE49-F238E27FC236}">
                <a16:creationId xmlns:a16="http://schemas.microsoft.com/office/drawing/2014/main" id="{FF2F504B-B275-400C-A31C-F5017CE32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461" y="1485207"/>
            <a:ext cx="603476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309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entury Gothic"/>
              <a:buNone/>
            </a:pPr>
            <a:r>
              <a:rPr lang="en-US" dirty="0"/>
              <a:t>Internet and Word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5338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Learning Outcomes: Internet and Word</a:t>
            </a:r>
            <a:endParaRPr dirty="0"/>
          </a:p>
        </p:txBody>
      </p:sp>
      <p:sp>
        <p:nvSpPr>
          <p:cNvPr id="73" name="Google Shape;73;p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100" lvl="0" indent="0">
              <a:buNone/>
            </a:pPr>
            <a:r>
              <a:rPr lang="en-US" sz="2400" dirty="0"/>
              <a:t>5.5: Use internet tools to enhance Word documents</a:t>
            </a:r>
            <a:endParaRPr sz="2400" dirty="0">
              <a:solidFill>
                <a:schemeClr val="tx1"/>
              </a:solidFill>
            </a:endParaRPr>
          </a:p>
          <a:p>
            <a:pPr marL="582930" lvl="1" indent="0">
              <a:buNone/>
            </a:pPr>
            <a:r>
              <a:rPr lang="en-US" sz="2200" dirty="0"/>
              <a:t>5.5.1: </a:t>
            </a:r>
            <a:r>
              <a:rPr lang="en-US" sz="2400" dirty="0"/>
              <a:t>Use internet tools to enhance Word documents</a:t>
            </a:r>
            <a:endParaRPr sz="2200" dirty="0"/>
          </a:p>
          <a:p>
            <a:pPr marL="582930" lvl="1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None/>
            </a:pP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363847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838200" y="49688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81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Module Learning Outcomes</a:t>
            </a:r>
            <a:endParaRPr/>
          </a:p>
        </p:txBody>
      </p:sp>
      <p:sp>
        <p:nvSpPr>
          <p:cNvPr id="62" name="Google Shape;62;p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10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rPr lang="en-US" sz="2800" dirty="0"/>
              <a:t>Perform advanced tasks in Microsoft Word</a:t>
            </a:r>
            <a:endParaRPr sz="2800" dirty="0"/>
          </a:p>
          <a:p>
            <a:pPr marL="3810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endParaRPr sz="2200" dirty="0"/>
          </a:p>
          <a:p>
            <a:pPr marL="932688" indent="-457200">
              <a:spcBef>
                <a:spcPts val="375"/>
              </a:spcBef>
              <a:buNone/>
            </a:pPr>
            <a:r>
              <a:rPr lang="en-US" sz="2400" u="sng" dirty="0">
                <a:solidFill>
                  <a:schemeClr val="hlink"/>
                </a:solidFill>
                <a:hlinkClick r:id="rId3" action="ppaction://hlinksldjump"/>
              </a:rPr>
              <a:t>5.1: Use templates and text effects</a:t>
            </a:r>
            <a:endParaRPr sz="2400" dirty="0"/>
          </a:p>
          <a:p>
            <a:pPr marL="932688" indent="-457200">
              <a:spcBef>
                <a:spcPts val="375"/>
              </a:spcBef>
              <a:buNone/>
            </a:pPr>
            <a:r>
              <a:rPr lang="en-US" sz="2400" u="sng" dirty="0">
                <a:solidFill>
                  <a:schemeClr val="hlink"/>
                </a:solidFill>
                <a:hlinkClick r:id="rId4" action="ppaction://hlinksldjump"/>
              </a:rPr>
              <a:t>5.2: </a:t>
            </a:r>
            <a:r>
              <a:rPr lang="en-US" sz="2400" dirty="0">
                <a:hlinkClick r:id="rId4" action="ppaction://hlinksldjump"/>
              </a:rPr>
              <a:t>Insert watermarks and icons</a:t>
            </a:r>
            <a:endParaRPr sz="2400" dirty="0"/>
          </a:p>
          <a:p>
            <a:pPr marL="932688" indent="-457200">
              <a:spcBef>
                <a:spcPts val="375"/>
              </a:spcBef>
              <a:buNone/>
            </a:pPr>
            <a:r>
              <a:rPr lang="en-US" sz="2400" u="sng" dirty="0">
                <a:solidFill>
                  <a:schemeClr val="hlink"/>
                </a:solidFill>
                <a:hlinkClick r:id="rId5" action="ppaction://hlinksldjump"/>
              </a:rPr>
              <a:t>5.3: </a:t>
            </a:r>
            <a:r>
              <a:rPr lang="en-US" sz="2400" dirty="0">
                <a:hlinkClick r:id="rId5" action="ppaction://hlinksldjump"/>
              </a:rPr>
              <a:t>Insert citations</a:t>
            </a:r>
            <a:endParaRPr lang="en-US" sz="2400" dirty="0"/>
          </a:p>
          <a:p>
            <a:pPr marL="932688" indent="-457200">
              <a:spcBef>
                <a:spcPts val="375"/>
              </a:spcBef>
              <a:buNone/>
            </a:pPr>
            <a:r>
              <a:rPr lang="en-US" sz="2400" dirty="0">
                <a:hlinkClick r:id="rId6" action="ppaction://hlinksldjump"/>
              </a:rPr>
              <a:t>5.4: Perform a mail merge</a:t>
            </a:r>
            <a:endParaRPr lang="en-US" sz="2400" dirty="0"/>
          </a:p>
          <a:p>
            <a:pPr marL="932688" indent="-457200">
              <a:spcBef>
                <a:spcPts val="375"/>
              </a:spcBef>
              <a:buNone/>
            </a:pPr>
            <a:r>
              <a:rPr lang="en-US" sz="2400" dirty="0">
                <a:hlinkClick r:id="rId7" action="ppaction://hlinksldjump"/>
              </a:rPr>
              <a:t>5.5: Use internet tools to enhance Word documents</a:t>
            </a:r>
            <a:endParaRPr lang="en-US" sz="2400" dirty="0"/>
          </a:p>
          <a:p>
            <a:pPr marL="932688" indent="-457200">
              <a:spcBef>
                <a:spcPts val="375"/>
              </a:spcBef>
              <a:buNone/>
            </a:pPr>
            <a:endParaRPr lang="en-US" sz="2400" dirty="0"/>
          </a:p>
          <a:p>
            <a:pPr marL="932688" lvl="0" indent="-457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</a:pPr>
            <a:endParaRPr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Watermarks" title="Slide 6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59925"/>
          </a:xfrm>
        </p:spPr>
        <p:txBody>
          <a:bodyPr/>
          <a:lstStyle/>
          <a:p>
            <a:r>
              <a:rPr lang="en-US" dirty="0"/>
              <a:t>Internet Tools &amp; Word</a:t>
            </a:r>
          </a:p>
        </p:txBody>
      </p:sp>
      <p:sp>
        <p:nvSpPr>
          <p:cNvPr id="3" name="Content Placeholder 2" descr="Design, watermark. Custom Watermark option. Add image: design, watermark, custom watermark." title="Slide 6"/>
          <p:cNvSpPr>
            <a:spLocks noGrp="1"/>
          </p:cNvSpPr>
          <p:nvPr>
            <p:ph type="body" idx="1"/>
          </p:nvPr>
        </p:nvSpPr>
        <p:spPr>
          <a:xfrm>
            <a:off x="838200" y="1225052"/>
            <a:ext cx="10515600" cy="4951911"/>
          </a:xfrm>
        </p:spPr>
        <p:txBody>
          <a:bodyPr/>
          <a:lstStyle/>
          <a:p>
            <a:r>
              <a:rPr lang="en-US" dirty="0"/>
              <a:t>Internet Tools:</a:t>
            </a:r>
          </a:p>
          <a:p>
            <a:pPr lvl="1"/>
            <a:r>
              <a:rPr lang="en-US" dirty="0"/>
              <a:t>Searches</a:t>
            </a:r>
          </a:p>
          <a:p>
            <a:pPr lvl="1"/>
            <a:r>
              <a:rPr lang="en-US" dirty="0"/>
              <a:t>Images &amp; Graphics</a:t>
            </a:r>
          </a:p>
          <a:p>
            <a:pPr lvl="1"/>
            <a:r>
              <a:rPr lang="en-US" dirty="0"/>
              <a:t>Videos</a:t>
            </a:r>
          </a:p>
          <a:p>
            <a:pPr lvl="1"/>
            <a:r>
              <a:rPr lang="en-US" dirty="0"/>
              <a:t>Sources</a:t>
            </a:r>
          </a:p>
          <a:p>
            <a:pPr lvl="1"/>
            <a:r>
              <a:rPr lang="en-US" dirty="0"/>
              <a:t>Icons</a:t>
            </a:r>
          </a:p>
          <a:p>
            <a:pPr lvl="1"/>
            <a:r>
              <a:rPr lang="en-US" dirty="0"/>
              <a:t>Audio</a:t>
            </a:r>
          </a:p>
          <a:p>
            <a:pPr lvl="1"/>
            <a:r>
              <a:rPr lang="en-US" dirty="0"/>
              <a:t>Etc.</a:t>
            </a:r>
          </a:p>
          <a:p>
            <a:r>
              <a:rPr lang="en-US" dirty="0"/>
              <a:t>Insert tab for most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3076" name="Picture 4" descr="A Microsoft Word document is open. An insert pictures dialog box has been opened showing that a search for Facebook creative commons has been entered.">
            <a:extLst>
              <a:ext uri="{FF2B5EF4-FFF2-40B4-BE49-F238E27FC236}">
                <a16:creationId xmlns:a16="http://schemas.microsoft.com/office/drawing/2014/main" id="{A14D9D1A-B6F9-4DAC-B722-709D84B10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529" y="1225052"/>
            <a:ext cx="3155828" cy="256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Youtube is open. There is an arrow pointing at the web address and showing that the ctrl+c feature has been used. There is another green arrow pointing at the share button underneath the video being played. ">
            <a:extLst>
              <a:ext uri="{FF2B5EF4-FFF2-40B4-BE49-F238E27FC236}">
                <a16:creationId xmlns:a16="http://schemas.microsoft.com/office/drawing/2014/main" id="{691C75A7-0428-43C2-9B36-9786EA884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380" y="4218817"/>
            <a:ext cx="3450906" cy="244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154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F1F13-B161-49DA-BA4C-43331C47A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 2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F37A9E-CF48-45F1-930D-FDE00979DD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n-US" sz="2400" dirty="0"/>
              <a:t>Kelli has written a sales document for her team, but it is lacking a few elements to make it memorable. She searched the internet discovering a few images she wants to use in the document. What is the correct way to use these images inside her document?</a:t>
            </a:r>
          </a:p>
          <a:p>
            <a:pPr marL="38100" indent="0">
              <a:buNone/>
            </a:pPr>
            <a:endParaRPr lang="en-US" sz="2400" dirty="0"/>
          </a:p>
          <a:p>
            <a:pPr marL="857250" lvl="1" indent="-457200">
              <a:lnSpc>
                <a:spcPct val="100000"/>
              </a:lnSpc>
              <a:buFont typeface="+mj-lt"/>
              <a:buAutoNum type="alphaUcPeriod"/>
            </a:pPr>
            <a:r>
              <a:rPr lang="en-US" sz="2000" dirty="0"/>
              <a:t>Select the internet address of the image page and creates a hyperlink to it.</a:t>
            </a:r>
          </a:p>
          <a:p>
            <a:pPr marL="857250" lvl="1" indent="-457200">
              <a:lnSpc>
                <a:spcPct val="100000"/>
              </a:lnSpc>
              <a:buFont typeface="+mj-lt"/>
              <a:buAutoNum type="alphaUcPeriod"/>
            </a:pPr>
            <a:r>
              <a:rPr lang="en-US" sz="2000" dirty="0"/>
              <a:t>Use the Insert tab and the Online Pictures button to insert image.</a:t>
            </a:r>
          </a:p>
          <a:p>
            <a:pPr marL="857250" lvl="1" indent="-457200">
              <a:lnSpc>
                <a:spcPct val="100000"/>
              </a:lnSpc>
              <a:buFont typeface="+mj-lt"/>
              <a:buAutoNum type="alphaUcPeriod"/>
            </a:pPr>
            <a:r>
              <a:rPr lang="en-US" sz="2000" dirty="0"/>
              <a:t>Click the Picture button in the Insert tab, find the image on her computer and upload it into the document.</a:t>
            </a:r>
          </a:p>
          <a:p>
            <a:pPr marL="857250" lvl="1" indent="-457200">
              <a:lnSpc>
                <a:spcPct val="100000"/>
              </a:lnSpc>
              <a:buFont typeface="+mj-lt"/>
              <a:buAutoNum type="alphaUcPeriod"/>
            </a:pPr>
            <a:r>
              <a:rPr lang="en-US" sz="2000" dirty="0"/>
              <a:t>Use Insert tab, Online Pictures button, insert the image and cite the online source in a citation.</a:t>
            </a:r>
          </a:p>
          <a:p>
            <a:pPr lvl="1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388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35C36-F696-4CB7-BB77-B3A4F7DC2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Discussion: Format Painter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BF7508-E712-4D9F-98A3-894090091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6054969" cy="4351338"/>
          </a:xfrm>
        </p:spPr>
        <p:txBody>
          <a:bodyPr/>
          <a:lstStyle/>
          <a:p>
            <a:r>
              <a:rPr lang="en-US" dirty="0"/>
              <a:t>There are a few options when it comes to watermarks in Word. You’ve learned the basic steps, using an image, and even custom watermarks? Here is a refresher for the custom watermark steps. Make your own mark and then share with at least two classmates and answer these questions.</a:t>
            </a:r>
          </a:p>
          <a:p>
            <a:pPr marL="495300" indent="-457200">
              <a:buFont typeface="+mj-lt"/>
              <a:buAutoNum type="arabicPeriod"/>
            </a:pPr>
            <a:r>
              <a:rPr lang="en-US" dirty="0"/>
              <a:t>Custom Watermark Steps</a:t>
            </a:r>
          </a:p>
          <a:p>
            <a:pPr marL="495300" indent="-457200">
              <a:buFont typeface="+mj-lt"/>
              <a:buAutoNum type="arabicPeriod"/>
            </a:pPr>
            <a:r>
              <a:rPr lang="en-US" dirty="0"/>
              <a:t>Design tab &gt; Watermark button</a:t>
            </a:r>
          </a:p>
          <a:p>
            <a:pPr marL="495300" indent="-457200">
              <a:buFont typeface="+mj-lt"/>
              <a:buAutoNum type="arabicPeriod"/>
            </a:pPr>
            <a:r>
              <a:rPr lang="en-US" dirty="0"/>
              <a:t>Custom Watermark &gt; Text Watermark </a:t>
            </a:r>
          </a:p>
          <a:p>
            <a:pPr marL="495300" indent="-457200">
              <a:buFont typeface="+mj-lt"/>
              <a:buAutoNum type="arabicPeriod"/>
            </a:pPr>
            <a:r>
              <a:rPr lang="en-US" dirty="0"/>
              <a:t>Type in custom text and ‘Apply’ &gt; OK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A Printed Watermark dialog box is open. The text watermark button has been selected.">
            <a:extLst>
              <a:ext uri="{FF2B5EF4-FFF2-40B4-BE49-F238E27FC236}">
                <a16:creationId xmlns:a16="http://schemas.microsoft.com/office/drawing/2014/main" id="{7C7103A1-4761-496E-B01B-5FC41F96B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064" y="2109303"/>
            <a:ext cx="4099041" cy="330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487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35C36-F696-4CB7-BB77-B3A4F7DC2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Discussion: Format Painter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BF7508-E712-4D9F-98A3-894090091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599250"/>
            <a:ext cx="10631906" cy="2876497"/>
          </a:xfrm>
        </p:spPr>
        <p:txBody>
          <a:bodyPr/>
          <a:lstStyle/>
          <a:p>
            <a:pPr marL="38100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>Discuss the following with your classmates: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What are a few reasons you would use a custom Watermark in business?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What are a few examples of custom Watermarks?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When do you think custom Watermarks are good to use? When are they not?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09744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6EF67-F533-4495-A81C-0FAE920D5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Activity:  Protect a Document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948AF-5AE2-49F8-99F8-CCF881EA37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n-US" b="1" dirty="0"/>
              <a:t>Protect a document from the backstage view.</a:t>
            </a:r>
          </a:p>
          <a:p>
            <a:r>
              <a:rPr lang="en-US" sz="1800" dirty="0"/>
              <a:t>Break into teams of 3-4 people.</a:t>
            </a:r>
          </a:p>
          <a:p>
            <a:r>
              <a:rPr lang="en-US" sz="1800" dirty="0"/>
              <a:t>Watch this 3-minute video walking through how to finalize and protect a document.</a:t>
            </a:r>
          </a:p>
          <a:p>
            <a:r>
              <a:rPr lang="en-US" sz="1800" dirty="0"/>
              <a:t>Bring up a previously created Word document, finalize and protect it as a team then share and see if it worked.</a:t>
            </a:r>
          </a:p>
          <a:p>
            <a:pPr marL="152400" indent="0">
              <a:buNone/>
            </a:pPr>
            <a:r>
              <a:rPr lang="en-US" dirty="0"/>
              <a:t>Questions to ask afterward:</a:t>
            </a:r>
            <a:endParaRPr lang="en-US" sz="1800" dirty="0"/>
          </a:p>
          <a:p>
            <a:pPr marL="457200"/>
            <a:r>
              <a:rPr lang="en-US" sz="1800" dirty="0"/>
              <a:t>How was your experience finalizing and protecting your document?</a:t>
            </a:r>
          </a:p>
          <a:p>
            <a:pPr marL="457200"/>
            <a:r>
              <a:rPr lang="en-US" sz="1800" dirty="0"/>
              <a:t>Which option will you use the most? </a:t>
            </a:r>
          </a:p>
          <a:p>
            <a:pPr marL="457200"/>
            <a:r>
              <a:rPr lang="en-US" sz="1800" dirty="0"/>
              <a:t>How do you think business use this tool?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24D407-A856-4390-A63F-24A1E1C7D6E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154362" y="5778498"/>
            <a:ext cx="5883275" cy="533400"/>
          </a:xfrm>
        </p:spPr>
        <p:txBody>
          <a:bodyPr/>
          <a:lstStyle/>
          <a:p>
            <a:pPr marL="38100" indent="0" algn="ctr">
              <a:buNone/>
            </a:pPr>
            <a:r>
              <a:rPr lang="en-US" sz="2100" dirty="0"/>
              <a:t>Share your findings with your classmates.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832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Quick Review" title="Slid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Review</a:t>
            </a:r>
          </a:p>
        </p:txBody>
      </p:sp>
      <p:sp>
        <p:nvSpPr>
          <p:cNvPr id="3" name="Content Placeholder 2" descr="How do you add a hyperlink? Are you able to create and edit a table? Can you convert existing text into a table? How do you apply table styles and formatting? Are you able to insert images and change layout options?" title="Slide 7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6086183" cy="4351338"/>
          </a:xfrm>
        </p:spPr>
        <p:txBody>
          <a:bodyPr/>
          <a:lstStyle/>
          <a:p>
            <a:r>
              <a:rPr lang="en-US" sz="2400" dirty="0"/>
              <a:t>How do you create a document from a template?</a:t>
            </a:r>
          </a:p>
          <a:p>
            <a:r>
              <a:rPr lang="en-US" sz="2400" dirty="0"/>
              <a:t>How do you change text using text effects?</a:t>
            </a:r>
          </a:p>
          <a:p>
            <a:r>
              <a:rPr lang="en-US" sz="2400" dirty="0"/>
              <a:t>How do you insert a watermark?</a:t>
            </a:r>
          </a:p>
          <a:p>
            <a:r>
              <a:rPr lang="en-US" sz="2400" dirty="0"/>
              <a:t>How do you insert citations into a document?</a:t>
            </a:r>
          </a:p>
          <a:p>
            <a:r>
              <a:rPr lang="en-US" sz="2400" dirty="0"/>
              <a:t>What steps are needed to perform a mail merge?</a:t>
            </a:r>
          </a:p>
          <a:p>
            <a:r>
              <a:rPr lang="en-US" sz="2400" dirty="0"/>
              <a:t>How can internet tools be used to enhance a document?</a:t>
            </a:r>
          </a:p>
          <a:p>
            <a:endParaRPr lang="en-US" dirty="0"/>
          </a:p>
        </p:txBody>
      </p:sp>
      <p:pic>
        <p:nvPicPr>
          <p:cNvPr id="4" name="Picture 3" descr="Another version of the Microsoft Word icon.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383" y="2139359"/>
            <a:ext cx="4689604" cy="257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28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Advanced File Creation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Learning Outcomes: Advanced File Creation</a:t>
            </a:r>
            <a:endParaRPr dirty="0"/>
          </a:p>
        </p:txBody>
      </p:sp>
      <p:sp>
        <p:nvSpPr>
          <p:cNvPr id="73" name="Google Shape;73;p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100" lvl="0" indent="0">
              <a:buNone/>
            </a:pPr>
            <a:r>
              <a:rPr lang="en-US" sz="2400" dirty="0"/>
              <a:t>5.1: Use templates and text effects</a:t>
            </a:r>
            <a:endParaRPr sz="2400" dirty="0">
              <a:solidFill>
                <a:schemeClr val="tx1"/>
              </a:solidFill>
            </a:endParaRPr>
          </a:p>
          <a:p>
            <a:pPr marL="582930" lvl="1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None/>
            </a:pPr>
            <a:r>
              <a:rPr lang="en-US" sz="2200" dirty="0"/>
              <a:t>5.1.1: Create document from template</a:t>
            </a:r>
            <a:endParaRPr dirty="0"/>
          </a:p>
          <a:p>
            <a:pPr marL="582930" lvl="1" indent="0">
              <a:buNone/>
            </a:pPr>
            <a:r>
              <a:rPr lang="en-US" sz="2200" dirty="0"/>
              <a:t>5.1.2: Change text using text effects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reate Document from Template" title="Slid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Document from Template</a:t>
            </a:r>
          </a:p>
        </p:txBody>
      </p:sp>
      <p:sp>
        <p:nvSpPr>
          <p:cNvPr id="3" name="Content Placeholder 2" descr="Search box and suggestions near top of screen. Download template." title="Sl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Search box and suggestions near top of screen (</a:t>
            </a:r>
            <a:r>
              <a:rPr lang="en-US" dirty="0" err="1"/>
              <a:t>eg</a:t>
            </a:r>
            <a:r>
              <a:rPr lang="en-US" dirty="0"/>
              <a:t>. Business)</a:t>
            </a:r>
          </a:p>
          <a:p>
            <a:r>
              <a:rPr lang="en-US" dirty="0"/>
              <a:t>Download template</a:t>
            </a:r>
          </a:p>
          <a:p>
            <a:endParaRPr lang="en-US" dirty="0"/>
          </a:p>
        </p:txBody>
      </p:sp>
      <p:pic>
        <p:nvPicPr>
          <p:cNvPr id="4" name="Picture 3" descr="The backstage view of a Microsoft Word document is displayed. 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2" b="23564"/>
          <a:stretch/>
        </p:blipFill>
        <p:spPr>
          <a:xfrm>
            <a:off x="2688288" y="2797220"/>
            <a:ext cx="6815423" cy="386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61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ext Effects" title="Slid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Effects</a:t>
            </a:r>
          </a:p>
        </p:txBody>
      </p:sp>
      <p:sp>
        <p:nvSpPr>
          <p:cNvPr id="6" name="Content Placeholder 5" descr="Text Effect menu (next to font color). Outline: applies border. Shadow: applies shadow to letters, color, transparency, blur, angle, distance. Reflection: letters as held up to mirror. Glow: fuzzy colored shape to letters." title="Slid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Text Effect menu (next to font color)</a:t>
            </a:r>
          </a:p>
          <a:p>
            <a:r>
              <a:rPr lang="en-US" dirty="0"/>
              <a:t>Outline</a:t>
            </a:r>
          </a:p>
          <a:p>
            <a:pPr lvl="2"/>
            <a:r>
              <a:rPr lang="en-US" dirty="0"/>
              <a:t>Applies border</a:t>
            </a:r>
          </a:p>
          <a:p>
            <a:r>
              <a:rPr lang="en-US" dirty="0"/>
              <a:t>Shadow</a:t>
            </a:r>
          </a:p>
          <a:p>
            <a:pPr lvl="1"/>
            <a:r>
              <a:rPr lang="en-US" dirty="0"/>
              <a:t>Applies shadow to letters</a:t>
            </a:r>
          </a:p>
          <a:p>
            <a:pPr lvl="1"/>
            <a:r>
              <a:rPr lang="en-US" dirty="0"/>
              <a:t>Color, transparency, blur, angle, distance</a:t>
            </a:r>
          </a:p>
          <a:p>
            <a:r>
              <a:rPr lang="en-US" dirty="0"/>
              <a:t>Reflection</a:t>
            </a:r>
          </a:p>
          <a:p>
            <a:pPr lvl="1"/>
            <a:r>
              <a:rPr lang="en-US" dirty="0"/>
              <a:t>Letters as held up to mirror</a:t>
            </a:r>
          </a:p>
          <a:p>
            <a:r>
              <a:rPr lang="en-US" dirty="0"/>
              <a:t>Glow</a:t>
            </a:r>
          </a:p>
          <a:p>
            <a:pPr lvl="1"/>
            <a:r>
              <a:rPr lang="en-US" dirty="0"/>
              <a:t>Fuzzy colored shape to letters</a:t>
            </a:r>
          </a:p>
          <a:p>
            <a:endParaRPr lang="en-US" dirty="0"/>
          </a:p>
        </p:txBody>
      </p:sp>
      <p:pic>
        <p:nvPicPr>
          <p:cNvPr id="7" name="Picture 6" descr="This is the text effects menu with a blue text selected. This text has a faint shadow to it. 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10791" r="52633" b="2963"/>
          <a:stretch/>
        </p:blipFill>
        <p:spPr>
          <a:xfrm>
            <a:off x="7933943" y="640080"/>
            <a:ext cx="3675889" cy="571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29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entury Gothic"/>
              <a:buNone/>
            </a:pPr>
            <a:r>
              <a:rPr lang="en-US" dirty="0"/>
              <a:t>Watermarks and Icons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3029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Learning Outcomes: Watermarks and Icons</a:t>
            </a:r>
            <a:endParaRPr dirty="0"/>
          </a:p>
        </p:txBody>
      </p:sp>
      <p:sp>
        <p:nvSpPr>
          <p:cNvPr id="73" name="Google Shape;73;p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100" lvl="0" indent="0">
              <a:buNone/>
            </a:pPr>
            <a:r>
              <a:rPr lang="en-US" sz="2400" dirty="0"/>
              <a:t>5.2: Insert watermarks and icons</a:t>
            </a:r>
            <a:endParaRPr sz="2400" dirty="0">
              <a:solidFill>
                <a:schemeClr val="tx1"/>
              </a:solidFill>
            </a:endParaRPr>
          </a:p>
          <a:p>
            <a:pPr marL="582930" lvl="1" indent="0">
              <a:buNone/>
            </a:pPr>
            <a:r>
              <a:rPr lang="en-US" sz="2200" dirty="0"/>
              <a:t>5.2.1: Insert a Watermark</a:t>
            </a:r>
          </a:p>
          <a:p>
            <a:pPr marL="582930" lvl="1" indent="0">
              <a:buNone/>
            </a:pPr>
            <a:r>
              <a:rPr lang="en-US" sz="2200" dirty="0"/>
              <a:t>5.2.2: Create a Word document with an inserted icon</a:t>
            </a: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874907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Watermarks" title="Slid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Watermarks</a:t>
            </a:r>
          </a:p>
        </p:txBody>
      </p:sp>
      <p:sp>
        <p:nvSpPr>
          <p:cNvPr id="3" name="Content Placeholder 2" descr="Design, watermark. Custom Watermark option. Add image: design, watermark, custom watermark." title="Slid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Design&gt;Watermark</a:t>
            </a:r>
          </a:p>
          <a:p>
            <a:r>
              <a:rPr lang="en-US" dirty="0"/>
              <a:t>Custom Watermark option</a:t>
            </a:r>
          </a:p>
          <a:p>
            <a:r>
              <a:rPr lang="en-US" dirty="0"/>
              <a:t>Add image</a:t>
            </a:r>
          </a:p>
          <a:p>
            <a:pPr lvl="1"/>
            <a:r>
              <a:rPr lang="en-US" dirty="0"/>
              <a:t>Design&gt;Watermark&gt;Custom watermark</a:t>
            </a:r>
          </a:p>
          <a:p>
            <a:endParaRPr lang="en-US" dirty="0"/>
          </a:p>
        </p:txBody>
      </p:sp>
      <p:pic>
        <p:nvPicPr>
          <p:cNvPr id="4" name="Picture 3" descr="A Printed Watermark dialogue box is open. The picture watermark button has been selected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5625"/>
            <a:ext cx="5338104" cy="423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110789"/>
      </p:ext>
    </p:extLst>
  </p:cSld>
  <p:clrMapOvr>
    <a:masterClrMapping/>
  </p:clrMapOvr>
</p:sld>
</file>

<file path=ppt/theme/theme1.xml><?xml version="1.0" encoding="utf-8"?>
<a:theme xmlns:a="http://schemas.openxmlformats.org/drawingml/2006/main" name="compapp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papp" id="{246E236F-6FDF-DC4A-A1E8-669CFF816308}" vid="{B3FC24E0-6E0F-5247-A346-1FB41E1F96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compapp</Template>
  <TotalTime>1266</TotalTime>
  <Words>1017</Words>
  <Application>Microsoft Macintosh PowerPoint</Application>
  <PresentationFormat>Widescreen</PresentationFormat>
  <Paragraphs>139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Century Gothic</vt:lpstr>
      <vt:lpstr>compapp</vt:lpstr>
      <vt:lpstr>Computer Applications for Managers</vt:lpstr>
      <vt:lpstr>Module Learning Outcomes</vt:lpstr>
      <vt:lpstr>Advanced File Creation</vt:lpstr>
      <vt:lpstr>Learning Outcomes: Advanced File Creation</vt:lpstr>
      <vt:lpstr>Create Document from Template</vt:lpstr>
      <vt:lpstr>Text Effects</vt:lpstr>
      <vt:lpstr>Watermarks and Icons</vt:lpstr>
      <vt:lpstr>Learning Outcomes: Watermarks and Icons</vt:lpstr>
      <vt:lpstr>Watermarks</vt:lpstr>
      <vt:lpstr>Practice Question 1 </vt:lpstr>
      <vt:lpstr>Icon Integration in Word</vt:lpstr>
      <vt:lpstr>Citations</vt:lpstr>
      <vt:lpstr>Learning Outcomes: Citations</vt:lpstr>
      <vt:lpstr>Understanding Citations</vt:lpstr>
      <vt:lpstr>Mail Merge</vt:lpstr>
      <vt:lpstr>Learning Outcomes: Mail Merge</vt:lpstr>
      <vt:lpstr>Understanding Mail Merge</vt:lpstr>
      <vt:lpstr>Internet and Word</vt:lpstr>
      <vt:lpstr>Learning Outcomes: Internet and Word</vt:lpstr>
      <vt:lpstr>Internet Tools &amp; Word</vt:lpstr>
      <vt:lpstr>Practice Question 2 </vt:lpstr>
      <vt:lpstr>Class Discussion: Format Painter</vt:lpstr>
      <vt:lpstr>Class Discussion: Format Painter (cont.)</vt:lpstr>
      <vt:lpstr>Class Activity:  Protect a Document</vt:lpstr>
      <vt:lpstr>Quick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Applications for Managers</dc:title>
  <dc:creator>Emily Hyland</dc:creator>
  <cp:lastModifiedBy>anika@lumenlearning.com</cp:lastModifiedBy>
  <cp:revision>54</cp:revision>
  <dcterms:created xsi:type="dcterms:W3CDTF">2017-07-13T16:47:28Z</dcterms:created>
  <dcterms:modified xsi:type="dcterms:W3CDTF">2020-07-02T22:00:25Z</dcterms:modified>
</cp:coreProperties>
</file>